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4" r:id="rId1"/>
  </p:sldMasterIdLst>
  <p:notesMasterIdLst>
    <p:notesMasterId r:id="rId26"/>
  </p:notesMasterIdLst>
  <p:sldIdLst>
    <p:sldId id="354" r:id="rId2"/>
    <p:sldId id="353" r:id="rId3"/>
    <p:sldId id="677" r:id="rId4"/>
    <p:sldId id="726" r:id="rId5"/>
    <p:sldId id="710" r:id="rId6"/>
    <p:sldId id="690" r:id="rId7"/>
    <p:sldId id="721" r:id="rId8"/>
    <p:sldId id="679" r:id="rId9"/>
    <p:sldId id="692" r:id="rId10"/>
    <p:sldId id="680" r:id="rId11"/>
    <p:sldId id="722" r:id="rId12"/>
    <p:sldId id="723" r:id="rId13"/>
    <p:sldId id="724" r:id="rId14"/>
    <p:sldId id="725" r:id="rId15"/>
    <p:sldId id="727" r:id="rId16"/>
    <p:sldId id="728" r:id="rId17"/>
    <p:sldId id="729" r:id="rId18"/>
    <p:sldId id="730" r:id="rId19"/>
    <p:sldId id="731" r:id="rId20"/>
    <p:sldId id="732" r:id="rId21"/>
    <p:sldId id="733" r:id="rId22"/>
    <p:sldId id="734" r:id="rId23"/>
    <p:sldId id="735" r:id="rId24"/>
    <p:sldId id="688" r:id="rId25"/>
  </p:sldIdLst>
  <p:sldSz cx="9906000" cy="6858000" type="A4"/>
  <p:notesSz cx="6807200" cy="99393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20">
          <p15:clr>
            <a:srgbClr val="A4A3A4"/>
          </p15:clr>
        </p15:guide>
        <p15:guide id="5" pos="217">
          <p15:clr>
            <a:srgbClr val="A4A3A4"/>
          </p15:clr>
        </p15:guide>
        <p15:guide id="6" pos="6023">
          <p15:clr>
            <a:srgbClr val="A4A3A4"/>
          </p15:clr>
        </p15:guide>
        <p15:guide id="7" pos="3120">
          <p15:clr>
            <a:srgbClr val="A4A3A4"/>
          </p15:clr>
        </p15:guide>
        <p15:guide id="8" orient="horz" pos="4110">
          <p15:clr>
            <a:srgbClr val="A4A3A4"/>
          </p15:clr>
        </p15:guide>
        <p15:guide id="9" orient="horz" pos="1162">
          <p15:clr>
            <a:srgbClr val="A4A3A4"/>
          </p15:clr>
        </p15:guide>
      </p15:sldGuideLst>
    </p:ext>
    <p:ext uri="{2D200454-40CA-4A62-9FC3-DE9A4176ACB9}">
      <p15:notesGuideLst xmlns:p15="http://schemas.microsoft.com/office/powerpoint/2012/main">
        <p15:guide id="1" orient="horz" pos="3130">
          <p15:clr>
            <a:srgbClr val="A4A3A4"/>
          </p15:clr>
        </p15:guide>
        <p15:guide id="2" pos="2143">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6D47"/>
    <a:srgbClr val="13476D"/>
    <a:srgbClr val="FFFFFF"/>
    <a:srgbClr val="7F7F7F"/>
    <a:srgbClr val="F2F2F2"/>
    <a:srgbClr val="7E0000"/>
    <a:srgbClr val="800000"/>
    <a:srgbClr val="D99694"/>
    <a:srgbClr val="D9D9D9"/>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밝은 스타일 1 - 강조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밝은 스타일 1 - 강조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35" autoAdjust="0"/>
    <p:restoredTop sz="99041" autoAdjust="0"/>
  </p:normalViewPr>
  <p:slideViewPr>
    <p:cSldViewPr>
      <p:cViewPr varScale="1">
        <p:scale>
          <a:sx n="117" d="100"/>
          <a:sy n="117" d="100"/>
        </p:scale>
        <p:origin x="1760" y="176"/>
      </p:cViewPr>
      <p:guideLst>
        <p:guide orient="horz" pos="4020"/>
        <p:guide pos="217"/>
        <p:guide pos="6023"/>
        <p:guide pos="3120"/>
        <p:guide orient="horz" pos="4110"/>
        <p:guide orient="horz" pos="1162"/>
      </p:guideLst>
    </p:cSldViewPr>
  </p:slideViewPr>
  <p:outlineViewPr>
    <p:cViewPr>
      <p:scale>
        <a:sx n="33" d="100"/>
        <a:sy n="33" d="100"/>
      </p:scale>
      <p:origin x="54" y="0"/>
    </p:cViewPr>
  </p:outlineViewPr>
  <p:notesTextViewPr>
    <p:cViewPr>
      <p:scale>
        <a:sx n="1" d="1"/>
        <a:sy n="1" d="1"/>
      </p:scale>
      <p:origin x="0" y="0"/>
    </p:cViewPr>
  </p:notesTextViewPr>
  <p:sorterViewPr>
    <p:cViewPr>
      <p:scale>
        <a:sx n="100" d="100"/>
        <a:sy n="100" d="100"/>
      </p:scale>
      <p:origin x="0" y="930"/>
    </p:cViewPr>
  </p:sorterViewPr>
  <p:notesViewPr>
    <p:cSldViewPr>
      <p:cViewPr varScale="1">
        <p:scale>
          <a:sx n="79" d="100"/>
          <a:sy n="79" d="100"/>
        </p:scale>
        <p:origin x="-3930" y="-96"/>
      </p:cViewPr>
      <p:guideLst>
        <p:guide orient="horz" pos="3130"/>
        <p:guide pos="2143"/>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12.tiff>
</file>

<file path=ppt/media/image13.png>
</file>

<file path=ppt/media/image14.tiff>
</file>

<file path=ppt/media/image15.png>
</file>

<file path=ppt/media/image16.png>
</file>

<file path=ppt/media/image17.png>
</file>

<file path=ppt/media/image18.png>
</file>

<file path=ppt/media/image19.png>
</file>

<file path=ppt/media/image2.jpeg>
</file>

<file path=ppt/media/image20.png>
</file>

<file path=ppt/media/image21.tiff>
</file>

<file path=ppt/media/image22.tiff>
</file>

<file path=ppt/media/image23.png>
</file>

<file path=ppt/media/image3.jpeg>
</file>

<file path=ppt/media/image4.png>
</file>

<file path=ppt/media/image5.tiff>
</file>

<file path=ppt/media/image6.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50263" cy="4968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5349" y="0"/>
            <a:ext cx="2950263" cy="496888"/>
          </a:xfrm>
          <a:prstGeom prst="rect">
            <a:avLst/>
          </a:prstGeom>
        </p:spPr>
        <p:txBody>
          <a:bodyPr vert="horz" lIns="91440" tIns="45720" rIns="91440" bIns="45720" rtlCol="0"/>
          <a:lstStyle>
            <a:lvl1pPr algn="r">
              <a:defRPr sz="1200"/>
            </a:lvl1pPr>
          </a:lstStyle>
          <a:p>
            <a:fld id="{586ACE3F-1D7E-4C34-9E93-C84EB46716E6}" type="datetimeFigureOut">
              <a:rPr lang="ko-KR" altLang="en-US" smtClean="0"/>
              <a:pPr/>
              <a:t>2018. 9. 3.</a:t>
            </a:fld>
            <a:endParaRPr lang="ko-KR" altLang="en-US"/>
          </a:p>
        </p:txBody>
      </p:sp>
      <p:sp>
        <p:nvSpPr>
          <p:cNvPr id="4" name="슬라이드 이미지 개체 틀 3"/>
          <p:cNvSpPr>
            <a:spLocks noGrp="1" noRot="1" noChangeAspect="1"/>
          </p:cNvSpPr>
          <p:nvPr>
            <p:ph type="sldImg" idx="2"/>
          </p:nvPr>
        </p:nvSpPr>
        <p:spPr>
          <a:xfrm>
            <a:off x="712788" y="746125"/>
            <a:ext cx="5383212" cy="3725863"/>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1198" y="4721225"/>
            <a:ext cx="5444806" cy="4471988"/>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40864"/>
            <a:ext cx="2950263" cy="4968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55349" y="9440864"/>
            <a:ext cx="2950263" cy="496887"/>
          </a:xfrm>
          <a:prstGeom prst="rect">
            <a:avLst/>
          </a:prstGeom>
        </p:spPr>
        <p:txBody>
          <a:bodyPr vert="horz" lIns="91440" tIns="45720" rIns="91440" bIns="45720" rtlCol="0" anchor="b"/>
          <a:lstStyle>
            <a:lvl1pPr algn="r">
              <a:defRPr sz="1200"/>
            </a:lvl1pPr>
          </a:lstStyle>
          <a:p>
            <a:fld id="{1624E6CB-9DCB-43A3-BF5D-B0989A75EB9D}" type="slidenum">
              <a:rPr lang="ko-KR" altLang="en-US" smtClean="0"/>
              <a:pPr/>
              <a:t>‹#›</a:t>
            </a:fld>
            <a:endParaRPr lang="ko-KR" altLang="en-US"/>
          </a:p>
        </p:txBody>
      </p:sp>
    </p:spTree>
    <p:extLst>
      <p:ext uri="{BB962C8B-B14F-4D97-AF65-F5344CB8AC3E}">
        <p14:creationId xmlns:p14="http://schemas.microsoft.com/office/powerpoint/2010/main" val="227963338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pPr rtl="0" fontAlgn="t"/>
            <a:endParaRPr lang="en-US"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0</a:t>
            </a:fld>
            <a:endParaRPr lang="ko-KR" altLang="en-US"/>
          </a:p>
        </p:txBody>
      </p:sp>
    </p:spTree>
    <p:extLst>
      <p:ext uri="{BB962C8B-B14F-4D97-AF65-F5344CB8AC3E}">
        <p14:creationId xmlns:p14="http://schemas.microsoft.com/office/powerpoint/2010/main" val="901366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9</a:t>
            </a:fld>
            <a:endParaRPr lang="ko-KR" altLang="en-US"/>
          </a:p>
        </p:txBody>
      </p:sp>
    </p:spTree>
    <p:extLst>
      <p:ext uri="{BB962C8B-B14F-4D97-AF65-F5344CB8AC3E}">
        <p14:creationId xmlns:p14="http://schemas.microsoft.com/office/powerpoint/2010/main" val="1838834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10</a:t>
            </a:fld>
            <a:endParaRPr lang="ko-KR" altLang="en-US"/>
          </a:p>
        </p:txBody>
      </p:sp>
    </p:spTree>
    <p:extLst>
      <p:ext uri="{BB962C8B-B14F-4D97-AF65-F5344CB8AC3E}">
        <p14:creationId xmlns:p14="http://schemas.microsoft.com/office/powerpoint/2010/main" val="14730115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11</a:t>
            </a:fld>
            <a:endParaRPr lang="ko-KR" altLang="en-US"/>
          </a:p>
        </p:txBody>
      </p:sp>
    </p:spTree>
    <p:extLst>
      <p:ext uri="{BB962C8B-B14F-4D97-AF65-F5344CB8AC3E}">
        <p14:creationId xmlns:p14="http://schemas.microsoft.com/office/powerpoint/2010/main" val="3536866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12</a:t>
            </a:fld>
            <a:endParaRPr lang="ko-KR" altLang="en-US"/>
          </a:p>
        </p:txBody>
      </p:sp>
    </p:spTree>
    <p:extLst>
      <p:ext uri="{BB962C8B-B14F-4D97-AF65-F5344CB8AC3E}">
        <p14:creationId xmlns:p14="http://schemas.microsoft.com/office/powerpoint/2010/main" val="3853464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13</a:t>
            </a:fld>
            <a:endParaRPr lang="ko-KR" altLang="en-US"/>
          </a:p>
        </p:txBody>
      </p:sp>
    </p:spTree>
    <p:extLst>
      <p:ext uri="{BB962C8B-B14F-4D97-AF65-F5344CB8AC3E}">
        <p14:creationId xmlns:p14="http://schemas.microsoft.com/office/powerpoint/2010/main" val="3085540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14</a:t>
            </a:fld>
            <a:endParaRPr lang="ko-KR" altLang="en-US"/>
          </a:p>
        </p:txBody>
      </p:sp>
    </p:spTree>
    <p:extLst>
      <p:ext uri="{BB962C8B-B14F-4D97-AF65-F5344CB8AC3E}">
        <p14:creationId xmlns:p14="http://schemas.microsoft.com/office/powerpoint/2010/main" val="3674518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15</a:t>
            </a:fld>
            <a:endParaRPr lang="ko-KR" altLang="en-US"/>
          </a:p>
        </p:txBody>
      </p:sp>
    </p:spTree>
    <p:extLst>
      <p:ext uri="{BB962C8B-B14F-4D97-AF65-F5344CB8AC3E}">
        <p14:creationId xmlns:p14="http://schemas.microsoft.com/office/powerpoint/2010/main" val="3032754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16</a:t>
            </a:fld>
            <a:endParaRPr lang="ko-KR" altLang="en-US"/>
          </a:p>
        </p:txBody>
      </p:sp>
    </p:spTree>
    <p:extLst>
      <p:ext uri="{BB962C8B-B14F-4D97-AF65-F5344CB8AC3E}">
        <p14:creationId xmlns:p14="http://schemas.microsoft.com/office/powerpoint/2010/main" val="10150122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17</a:t>
            </a:fld>
            <a:endParaRPr lang="ko-KR" altLang="en-US"/>
          </a:p>
        </p:txBody>
      </p:sp>
    </p:spTree>
    <p:extLst>
      <p:ext uri="{BB962C8B-B14F-4D97-AF65-F5344CB8AC3E}">
        <p14:creationId xmlns:p14="http://schemas.microsoft.com/office/powerpoint/2010/main" val="28812005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18</a:t>
            </a:fld>
            <a:endParaRPr lang="ko-KR" altLang="en-US"/>
          </a:p>
        </p:txBody>
      </p:sp>
    </p:spTree>
    <p:extLst>
      <p:ext uri="{BB962C8B-B14F-4D97-AF65-F5344CB8AC3E}">
        <p14:creationId xmlns:p14="http://schemas.microsoft.com/office/powerpoint/2010/main" val="773401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dirty="0"/>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a:t>
            </a:fld>
            <a:endParaRPr lang="ko-KR" altLang="en-US"/>
          </a:p>
        </p:txBody>
      </p:sp>
    </p:spTree>
    <p:extLst>
      <p:ext uri="{BB962C8B-B14F-4D97-AF65-F5344CB8AC3E}">
        <p14:creationId xmlns:p14="http://schemas.microsoft.com/office/powerpoint/2010/main" val="36660145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19</a:t>
            </a:fld>
            <a:endParaRPr lang="ko-KR" altLang="en-US"/>
          </a:p>
        </p:txBody>
      </p:sp>
    </p:spTree>
    <p:extLst>
      <p:ext uri="{BB962C8B-B14F-4D97-AF65-F5344CB8AC3E}">
        <p14:creationId xmlns:p14="http://schemas.microsoft.com/office/powerpoint/2010/main" val="385341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20</a:t>
            </a:fld>
            <a:endParaRPr lang="ko-KR" altLang="en-US"/>
          </a:p>
        </p:txBody>
      </p:sp>
    </p:spTree>
    <p:extLst>
      <p:ext uri="{BB962C8B-B14F-4D97-AF65-F5344CB8AC3E}">
        <p14:creationId xmlns:p14="http://schemas.microsoft.com/office/powerpoint/2010/main" val="1275428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21</a:t>
            </a:fld>
            <a:endParaRPr lang="ko-KR" altLang="en-US"/>
          </a:p>
        </p:txBody>
      </p:sp>
    </p:spTree>
    <p:extLst>
      <p:ext uri="{BB962C8B-B14F-4D97-AF65-F5344CB8AC3E}">
        <p14:creationId xmlns:p14="http://schemas.microsoft.com/office/powerpoint/2010/main" val="2105838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22</a:t>
            </a:fld>
            <a:endParaRPr lang="ko-KR" altLang="en-US"/>
          </a:p>
        </p:txBody>
      </p:sp>
    </p:spTree>
    <p:extLst>
      <p:ext uri="{BB962C8B-B14F-4D97-AF65-F5344CB8AC3E}">
        <p14:creationId xmlns:p14="http://schemas.microsoft.com/office/powerpoint/2010/main" val="2501016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23</a:t>
            </a:fld>
            <a:endParaRPr lang="ko-KR" altLang="en-US"/>
          </a:p>
        </p:txBody>
      </p:sp>
    </p:spTree>
    <p:extLst>
      <p:ext uri="{BB962C8B-B14F-4D97-AF65-F5344CB8AC3E}">
        <p14:creationId xmlns:p14="http://schemas.microsoft.com/office/powerpoint/2010/main" val="1273129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2</a:t>
            </a:fld>
            <a:endParaRPr lang="ko-KR" altLang="en-US"/>
          </a:p>
        </p:txBody>
      </p:sp>
    </p:spTree>
    <p:extLst>
      <p:ext uri="{BB962C8B-B14F-4D97-AF65-F5344CB8AC3E}">
        <p14:creationId xmlns:p14="http://schemas.microsoft.com/office/powerpoint/2010/main" val="4160831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3</a:t>
            </a:fld>
            <a:endParaRPr lang="ko-KR" altLang="en-US"/>
          </a:p>
        </p:txBody>
      </p:sp>
    </p:spTree>
    <p:extLst>
      <p:ext uri="{BB962C8B-B14F-4D97-AF65-F5344CB8AC3E}">
        <p14:creationId xmlns:p14="http://schemas.microsoft.com/office/powerpoint/2010/main" val="1631608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4</a:t>
            </a:fld>
            <a:endParaRPr lang="ko-KR" altLang="en-US"/>
          </a:p>
        </p:txBody>
      </p:sp>
    </p:spTree>
    <p:extLst>
      <p:ext uri="{BB962C8B-B14F-4D97-AF65-F5344CB8AC3E}">
        <p14:creationId xmlns:p14="http://schemas.microsoft.com/office/powerpoint/2010/main" val="1398548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5</a:t>
            </a:fld>
            <a:endParaRPr lang="ko-KR" altLang="en-US"/>
          </a:p>
        </p:txBody>
      </p:sp>
    </p:spTree>
    <p:extLst>
      <p:ext uri="{BB962C8B-B14F-4D97-AF65-F5344CB8AC3E}">
        <p14:creationId xmlns:p14="http://schemas.microsoft.com/office/powerpoint/2010/main" val="3723001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6</a:t>
            </a:fld>
            <a:endParaRPr lang="ko-KR" altLang="en-US"/>
          </a:p>
        </p:txBody>
      </p:sp>
    </p:spTree>
    <p:extLst>
      <p:ext uri="{BB962C8B-B14F-4D97-AF65-F5344CB8AC3E}">
        <p14:creationId xmlns:p14="http://schemas.microsoft.com/office/powerpoint/2010/main" val="509286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7</a:t>
            </a:fld>
            <a:endParaRPr lang="ko-KR" altLang="en-US"/>
          </a:p>
        </p:txBody>
      </p:sp>
    </p:spTree>
    <p:extLst>
      <p:ext uri="{BB962C8B-B14F-4D97-AF65-F5344CB8AC3E}">
        <p14:creationId xmlns:p14="http://schemas.microsoft.com/office/powerpoint/2010/main" val="1601395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714375" y="746125"/>
            <a:ext cx="5380038" cy="3725863"/>
          </a:xfrm>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1624E6CB-9DCB-43A3-BF5D-B0989A75EB9D}" type="slidenum">
              <a:rPr lang="ko-KR" altLang="en-US" smtClean="0"/>
              <a:pPr/>
              <a:t>8</a:t>
            </a:fld>
            <a:endParaRPr lang="ko-KR" altLang="en-US"/>
          </a:p>
        </p:txBody>
      </p:sp>
    </p:spTree>
    <p:extLst>
      <p:ext uri="{BB962C8B-B14F-4D97-AF65-F5344CB8AC3E}">
        <p14:creationId xmlns:p14="http://schemas.microsoft.com/office/powerpoint/2010/main" val="38134404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표지">
    <p:spTree>
      <p:nvGrpSpPr>
        <p:cNvPr id="1" name=""/>
        <p:cNvGrpSpPr/>
        <p:nvPr/>
      </p:nvGrpSpPr>
      <p:grpSpPr>
        <a:xfrm>
          <a:off x="0" y="0"/>
          <a:ext cx="0" cy="0"/>
          <a:chOff x="0" y="0"/>
          <a:chExt cx="0" cy="0"/>
        </a:xfrm>
      </p:grpSpPr>
      <p:pic>
        <p:nvPicPr>
          <p:cNvPr id="4" name="그림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
        <p:nvSpPr>
          <p:cNvPr id="10" name="TextBox 9"/>
          <p:cNvSpPr txBox="1"/>
          <p:nvPr userDrawn="1"/>
        </p:nvSpPr>
        <p:spPr>
          <a:xfrm>
            <a:off x="4160319" y="6084004"/>
            <a:ext cx="5205271" cy="369332"/>
          </a:xfrm>
          <a:prstGeom prst="rect">
            <a:avLst/>
          </a:prstGeom>
          <a:noFill/>
        </p:spPr>
        <p:txBody>
          <a:bodyPr wrap="none" rtlCol="0">
            <a:spAutoFit/>
          </a:bodyPr>
          <a:lstStyle/>
          <a:p>
            <a:pPr algn="r"/>
            <a:r>
              <a:rPr lang="en-US" altLang="ko-KR" sz="900" dirty="0">
                <a:solidFill>
                  <a:schemeClr val="tx1">
                    <a:lumMod val="75000"/>
                    <a:lumOff val="25000"/>
                  </a:schemeClr>
                </a:solidFill>
                <a:latin typeface="Arial" pitchFamily="34" charset="0"/>
                <a:cs typeface="Arial" pitchFamily="34" charset="0"/>
              </a:rPr>
              <a:t>This report is solely for the use of </a:t>
            </a:r>
            <a:r>
              <a:rPr lang="en-US" altLang="ko-KR" sz="900" dirty="0" err="1">
                <a:solidFill>
                  <a:schemeClr val="tx1">
                    <a:lumMod val="75000"/>
                    <a:lumOff val="25000"/>
                  </a:schemeClr>
                </a:solidFill>
                <a:latin typeface="Arial" pitchFamily="34" charset="0"/>
                <a:cs typeface="Arial" pitchFamily="34" charset="0"/>
              </a:rPr>
              <a:t>Crossent</a:t>
            </a:r>
            <a:r>
              <a:rPr lang="en-US" altLang="ko-KR" sz="900" dirty="0">
                <a:solidFill>
                  <a:schemeClr val="tx1">
                    <a:lumMod val="75000"/>
                    <a:lumOff val="25000"/>
                  </a:schemeClr>
                </a:solidFill>
                <a:latin typeface="Arial" pitchFamily="34" charset="0"/>
                <a:cs typeface="Arial" pitchFamily="34" charset="0"/>
              </a:rPr>
              <a:t>. No part of it may be circulated, quoted, or reproduced </a:t>
            </a:r>
          </a:p>
          <a:p>
            <a:pPr algn="r"/>
            <a:r>
              <a:rPr lang="en-US" altLang="ko-KR" sz="900" dirty="0">
                <a:solidFill>
                  <a:schemeClr val="tx1">
                    <a:lumMod val="75000"/>
                    <a:lumOff val="25000"/>
                  </a:schemeClr>
                </a:solidFill>
                <a:latin typeface="Arial" pitchFamily="34" charset="0"/>
                <a:cs typeface="Arial" pitchFamily="34" charset="0"/>
              </a:rPr>
              <a:t>for distribution outside </a:t>
            </a:r>
            <a:r>
              <a:rPr lang="en-US" altLang="ko-KR" sz="900" dirty="0" err="1">
                <a:solidFill>
                  <a:schemeClr val="tx1">
                    <a:lumMod val="75000"/>
                    <a:lumOff val="25000"/>
                  </a:schemeClr>
                </a:solidFill>
                <a:latin typeface="Arial" pitchFamily="34" charset="0"/>
                <a:cs typeface="Arial" pitchFamily="34" charset="0"/>
              </a:rPr>
              <a:t>Crossent</a:t>
            </a:r>
            <a:r>
              <a:rPr lang="en-US" altLang="ko-KR" sz="900" dirty="0">
                <a:solidFill>
                  <a:schemeClr val="tx1">
                    <a:lumMod val="75000"/>
                    <a:lumOff val="25000"/>
                  </a:schemeClr>
                </a:solidFill>
                <a:latin typeface="Arial" pitchFamily="34" charset="0"/>
                <a:cs typeface="Arial" pitchFamily="34" charset="0"/>
              </a:rPr>
              <a:t> organization without prior written approval from </a:t>
            </a:r>
            <a:r>
              <a:rPr lang="en-US" altLang="ko-KR" sz="900" dirty="0" err="1">
                <a:solidFill>
                  <a:schemeClr val="tx1">
                    <a:lumMod val="75000"/>
                    <a:lumOff val="25000"/>
                  </a:schemeClr>
                </a:solidFill>
                <a:latin typeface="Arial" pitchFamily="34" charset="0"/>
                <a:cs typeface="Arial" pitchFamily="34" charset="0"/>
              </a:rPr>
              <a:t>Crossent</a:t>
            </a:r>
            <a:r>
              <a:rPr lang="en-US" altLang="ko-KR" sz="900" dirty="0">
                <a:solidFill>
                  <a:schemeClr val="tx1">
                    <a:lumMod val="75000"/>
                    <a:lumOff val="25000"/>
                  </a:schemeClr>
                </a:solidFill>
                <a:latin typeface="Arial" pitchFamily="34" charset="0"/>
                <a:cs typeface="Arial" pitchFamily="34" charset="0"/>
              </a:rPr>
              <a:t>.</a:t>
            </a:r>
          </a:p>
        </p:txBody>
      </p:sp>
      <p:pic>
        <p:nvPicPr>
          <p:cNvPr id="11" name="그림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3405" y="316852"/>
            <a:ext cx="943300" cy="292749"/>
          </a:xfrm>
          <a:prstGeom prst="rect">
            <a:avLst/>
          </a:prstGeom>
        </p:spPr>
      </p:pic>
    </p:spTree>
    <p:extLst>
      <p:ext uri="{BB962C8B-B14F-4D97-AF65-F5344CB8AC3E}">
        <p14:creationId xmlns:p14="http://schemas.microsoft.com/office/powerpoint/2010/main" val="1701870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간지">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pic>
        <p:nvPicPr>
          <p:cNvPr id="8" name="그림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33405" y="316852"/>
            <a:ext cx="943300" cy="292749"/>
          </a:xfrm>
          <a:prstGeom prst="rect">
            <a:avLst/>
          </a:prstGeom>
        </p:spPr>
      </p:pic>
    </p:spTree>
    <p:extLst>
      <p:ext uri="{BB962C8B-B14F-4D97-AF65-F5344CB8AC3E}">
        <p14:creationId xmlns:p14="http://schemas.microsoft.com/office/powerpoint/2010/main" val="207463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lgn="l">
              <a:defRPr spc="-50" baseline="0"/>
            </a:lvl1pPr>
          </a:lstStyle>
          <a:p>
            <a:r>
              <a:rPr lang="ko-KR" altLang="en-US"/>
              <a:t>마스터 제목 스타일 편집</a:t>
            </a:r>
          </a:p>
        </p:txBody>
      </p:sp>
      <p:sp>
        <p:nvSpPr>
          <p:cNvPr id="6" name="슬라이드 번호 개체 틀 5"/>
          <p:cNvSpPr txBox="1">
            <a:spLocks/>
          </p:cNvSpPr>
          <p:nvPr userDrawn="1"/>
        </p:nvSpPr>
        <p:spPr>
          <a:xfrm>
            <a:off x="4736976" y="6490928"/>
            <a:ext cx="404684" cy="365125"/>
          </a:xfrm>
          <a:prstGeom prst="rect">
            <a:avLst/>
          </a:prstGeom>
        </p:spPr>
        <p:txBody>
          <a:bodyPr vert="horz" lIns="91440" tIns="45720" rIns="91440" bIns="45720" rtlCol="0" anchor="ctr"/>
          <a:lstStyle>
            <a:defPPr>
              <a:defRPr lang="ko-KR"/>
            </a:defPPr>
            <a:lvl1pPr marL="0" algn="r" defTabSz="914400" rtl="0" eaLnBrk="1" latinLnBrk="1" hangingPunct="1">
              <a:defRPr sz="800" kern="1200">
                <a:solidFill>
                  <a:schemeClr val="tx1">
                    <a:tint val="75000"/>
                  </a:schemeClr>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fld id="{A9A6E88B-E8DE-461B-8C2B-0E4F8C343B93}" type="slidenum">
              <a:rPr lang="ko-KR" altLang="en-US" smtClean="0"/>
              <a:pPr/>
              <a:t>‹#›</a:t>
            </a:fld>
            <a:endParaRPr lang="ko-KR" altLang="en-US" dirty="0"/>
          </a:p>
        </p:txBody>
      </p:sp>
    </p:spTree>
    <p:extLst>
      <p:ext uri="{BB962C8B-B14F-4D97-AF65-F5344CB8AC3E}">
        <p14:creationId xmlns:p14="http://schemas.microsoft.com/office/powerpoint/2010/main" val="209802440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116313" y="91697"/>
            <a:ext cx="9302700" cy="693761"/>
          </a:xfrm>
          <a:prstGeom prst="rect">
            <a:avLst/>
          </a:prstGeom>
        </p:spPr>
        <p:txBody>
          <a:bodyPr vert="horz" lIns="91440" tIns="45720" rIns="91440" bIns="45720" rtlCol="0" anchor="b">
            <a:normAutofit/>
          </a:bodyPr>
          <a:lstStyle/>
          <a:p>
            <a:pPr lvl="0" algn="l" rtl="0" eaLnBrk="0" fontAlgn="base" latinLnBrk="1" hangingPunct="0">
              <a:spcBef>
                <a:spcPct val="0"/>
              </a:spcBef>
              <a:spcAft>
                <a:spcPct val="0"/>
              </a:spcAft>
            </a:pPr>
            <a:r>
              <a:rPr lang="ko-KR" altLang="en-US" dirty="0"/>
              <a:t>마스터 제목 스타일 편집</a:t>
            </a:r>
          </a:p>
        </p:txBody>
      </p:sp>
      <p:sp>
        <p:nvSpPr>
          <p:cNvPr id="6" name="슬라이드 번호 개체 틀 5"/>
          <p:cNvSpPr>
            <a:spLocks noGrp="1"/>
          </p:cNvSpPr>
          <p:nvPr>
            <p:ph type="sldNum" sz="quarter" idx="4"/>
          </p:nvPr>
        </p:nvSpPr>
        <p:spPr>
          <a:xfrm>
            <a:off x="4736976" y="6490928"/>
            <a:ext cx="404684"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A9A6E88B-E8DE-461B-8C2B-0E4F8C343B93}" type="slidenum">
              <a:rPr lang="ko-KR" altLang="en-US" smtClean="0"/>
              <a:pPr/>
              <a:t>‹#›</a:t>
            </a:fld>
            <a:endParaRPr lang="ko-KR" altLang="en-US" dirty="0"/>
          </a:p>
        </p:txBody>
      </p:sp>
      <p:grpSp>
        <p:nvGrpSpPr>
          <p:cNvPr id="13" name="그룹 12"/>
          <p:cNvGrpSpPr/>
          <p:nvPr userDrawn="1"/>
        </p:nvGrpSpPr>
        <p:grpSpPr>
          <a:xfrm>
            <a:off x="0" y="810393"/>
            <a:ext cx="9906000" cy="25200"/>
            <a:chOff x="0" y="520105"/>
            <a:chExt cx="9906000" cy="25200"/>
          </a:xfrm>
        </p:grpSpPr>
        <p:sp>
          <p:nvSpPr>
            <p:cNvPr id="14" name="직사각형 13"/>
            <p:cNvSpPr/>
            <p:nvPr userDrawn="1"/>
          </p:nvSpPr>
          <p:spPr>
            <a:xfrm>
              <a:off x="0" y="520105"/>
              <a:ext cx="9906000" cy="25200"/>
            </a:xfrm>
            <a:prstGeom prst="rect">
              <a:avLst/>
            </a:prstGeom>
            <a:solidFill>
              <a:srgbClr val="7E000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lvl="0" algn="ctr" latinLnBrk="0"/>
              <a:endParaRPr lang="ko-KR" altLang="en-US" sz="1200" b="1" dirty="0">
                <a:solidFill>
                  <a:schemeClr val="tx1"/>
                </a:solidFill>
              </a:endParaRPr>
            </a:p>
          </p:txBody>
        </p:sp>
        <p:grpSp>
          <p:nvGrpSpPr>
            <p:cNvPr id="15" name="그룹 14"/>
            <p:cNvGrpSpPr/>
            <p:nvPr userDrawn="1"/>
          </p:nvGrpSpPr>
          <p:grpSpPr>
            <a:xfrm flipH="1">
              <a:off x="0" y="520105"/>
              <a:ext cx="324000" cy="25200"/>
              <a:chOff x="9029700" y="680125"/>
              <a:chExt cx="876300" cy="25200"/>
            </a:xfrm>
          </p:grpSpPr>
          <p:sp>
            <p:nvSpPr>
              <p:cNvPr id="16" name="직사각형 15"/>
              <p:cNvSpPr/>
              <p:nvPr userDrawn="1"/>
            </p:nvSpPr>
            <p:spPr>
              <a:xfrm flipV="1">
                <a:off x="9029700" y="680125"/>
                <a:ext cx="876300" cy="25200"/>
              </a:xfrm>
              <a:prstGeom prst="rect">
                <a:avLst/>
              </a:prstGeom>
              <a:solidFill>
                <a:srgbClr val="A44B4B"/>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lvl="0" algn="ctr" latinLnBrk="0"/>
                <a:endParaRPr lang="ko-KR" altLang="en-US" sz="1200" b="1" dirty="0">
                  <a:solidFill>
                    <a:schemeClr val="tx1"/>
                  </a:solidFill>
                </a:endParaRPr>
              </a:p>
            </p:txBody>
          </p:sp>
          <p:sp>
            <p:nvSpPr>
              <p:cNvPr id="17" name="직사각형 16"/>
              <p:cNvSpPr/>
              <p:nvPr userDrawn="1"/>
            </p:nvSpPr>
            <p:spPr>
              <a:xfrm flipV="1">
                <a:off x="9321800" y="680125"/>
                <a:ext cx="584200" cy="25200"/>
              </a:xfrm>
              <a:prstGeom prst="rect">
                <a:avLst/>
              </a:prstGeom>
              <a:solidFill>
                <a:srgbClr val="B46B6B"/>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latinLnBrk="0"/>
                <a:endParaRPr lang="ko-KR" altLang="en-US" sz="1200" b="1" dirty="0">
                  <a:solidFill>
                    <a:schemeClr val="tx1"/>
                  </a:solidFill>
                </a:endParaRPr>
              </a:p>
            </p:txBody>
          </p:sp>
          <p:sp>
            <p:nvSpPr>
              <p:cNvPr id="18" name="직사각형 17"/>
              <p:cNvSpPr/>
              <p:nvPr userDrawn="1"/>
            </p:nvSpPr>
            <p:spPr>
              <a:xfrm flipV="1">
                <a:off x="9613900" y="680125"/>
                <a:ext cx="292100" cy="25200"/>
              </a:xfrm>
              <a:prstGeom prst="rect">
                <a:avLst/>
              </a:prstGeom>
              <a:solidFill>
                <a:srgbClr val="CB999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latinLnBrk="0"/>
                <a:endParaRPr lang="ko-KR" altLang="en-US" sz="1200" b="1" dirty="0">
                  <a:solidFill>
                    <a:schemeClr val="tx1"/>
                  </a:solidFill>
                </a:endParaRPr>
              </a:p>
            </p:txBody>
          </p:sp>
        </p:grpSp>
      </p:grpSp>
      <p:pic>
        <p:nvPicPr>
          <p:cNvPr id="26" name="그림 2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889210" y="6546201"/>
            <a:ext cx="739898" cy="229624"/>
          </a:xfrm>
          <a:prstGeom prst="rect">
            <a:avLst/>
          </a:prstGeom>
        </p:spPr>
      </p:pic>
    </p:spTree>
    <p:extLst>
      <p:ext uri="{BB962C8B-B14F-4D97-AF65-F5344CB8AC3E}">
        <p14:creationId xmlns:p14="http://schemas.microsoft.com/office/powerpoint/2010/main" val="636271595"/>
      </p:ext>
    </p:extLst>
  </p:cSld>
  <p:clrMap bg1="lt1" tx1="dk1" bg2="lt2" tx2="dk2" accent1="accent1" accent2="accent2" accent3="accent3" accent4="accent4" accent5="accent5" accent6="accent6" hlink="hlink" folHlink="folHlink"/>
  <p:sldLayoutIdLst>
    <p:sldLayoutId id="2147483678" r:id="rId1"/>
    <p:sldLayoutId id="2147483665" r:id="rId2"/>
    <p:sldLayoutId id="2147483670" r:id="rId3"/>
  </p:sldLayoutIdLst>
  <p:hf hdr="0" ftr="0" dt="0"/>
  <p:txStyles>
    <p:titleStyle>
      <a:lvl1pPr algn="ctr" defTabSz="914400" rtl="0" eaLnBrk="1" latinLnBrk="1" hangingPunct="1">
        <a:spcBef>
          <a:spcPct val="0"/>
        </a:spcBef>
        <a:buNone/>
        <a:defRPr lang="ko-KR" altLang="en-US" sz="2000" b="1" kern="1200" spc="-150" dirty="0">
          <a:solidFill>
            <a:schemeClr val="tx1"/>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hyperlink" Target="https://kubernetes.io/docs/concepts/storage/storage-class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hyperlink" Target="https://kubernetes.io/docs/concepts/storage/storage-classes"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hyperlink" Target="https://kubernetes.io/docs/concepts/storage/storage-class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cloud.google.com/kubernetes-engine/docs/concepts/secre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hyperlink" Target="https://github.com/keunlee/from-start-to-pks" TargetMode="External"/><Relationship Id="rId4" Type="http://schemas.openxmlformats.org/officeDocument/2006/relationships/hyperlink" Target="https://cloud.google.com/community/tutorials/nginx-ingress-gk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kubernetes.io/docs/tasks/configure-pod-container/configure-pod-configmap/#define-pod-environment-variables-using-configmap-data"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tiff"/><Relationship Id="rId5" Type="http://schemas.openxmlformats.org/officeDocument/2006/relationships/image" Target="../media/image11.emf"/><Relationship Id="rId4" Type="http://schemas.openxmlformats.org/officeDocument/2006/relationships/image" Target="../media/image10.tiff"/></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411481" y="4896319"/>
            <a:ext cx="954107" cy="461665"/>
          </a:xfrm>
          <a:prstGeom prst="rect">
            <a:avLst/>
          </a:prstGeom>
          <a:noFill/>
        </p:spPr>
        <p:txBody>
          <a:bodyPr wrap="none" rtlCol="0" anchor="t">
            <a:spAutoFit/>
          </a:bodyPr>
          <a:lstStyle/>
          <a:p>
            <a:pPr algn="r"/>
            <a:r>
              <a:rPr lang="ko-KR" altLang="en-US" sz="1200" dirty="0">
                <a:solidFill>
                  <a:schemeClr val="bg1">
                    <a:lumMod val="50000"/>
                  </a:schemeClr>
                </a:solidFill>
                <a:latin typeface="맑은 고딕" pitchFamily="50" charset="-127"/>
                <a:ea typeface="맑은 고딕" pitchFamily="50" charset="-127"/>
                <a:cs typeface="Arial" pitchFamily="34" charset="0"/>
              </a:rPr>
              <a:t>㈜</a:t>
            </a:r>
            <a:r>
              <a:rPr lang="ko-KR" altLang="en-US" sz="1200" dirty="0" err="1">
                <a:solidFill>
                  <a:schemeClr val="bg1">
                    <a:lumMod val="50000"/>
                  </a:schemeClr>
                </a:solidFill>
                <a:latin typeface="맑은 고딕" pitchFamily="50" charset="-127"/>
                <a:ea typeface="맑은 고딕" pitchFamily="50" charset="-127"/>
                <a:cs typeface="Arial" pitchFamily="34" charset="0"/>
              </a:rPr>
              <a:t>크로센트</a:t>
            </a:r>
            <a:endParaRPr lang="ko-KR" altLang="en-US" sz="1200" dirty="0">
              <a:solidFill>
                <a:schemeClr val="bg1">
                  <a:lumMod val="50000"/>
                </a:schemeClr>
              </a:solidFill>
              <a:latin typeface="맑은 고딕" pitchFamily="50" charset="-127"/>
              <a:ea typeface="맑은 고딕" pitchFamily="50" charset="-127"/>
              <a:cs typeface="Arial" pitchFamily="34" charset="0"/>
            </a:endParaRPr>
          </a:p>
          <a:p>
            <a:pPr algn="r"/>
            <a:r>
              <a:rPr lang="en-US" altLang="ko-KR" sz="1200" dirty="0">
                <a:solidFill>
                  <a:schemeClr val="bg1">
                    <a:lumMod val="50000"/>
                  </a:schemeClr>
                </a:solidFill>
                <a:latin typeface="맑은 고딕" pitchFamily="50" charset="-127"/>
                <a:ea typeface="맑은 고딕" pitchFamily="50" charset="-127"/>
                <a:cs typeface="Arial" pitchFamily="34" charset="0"/>
              </a:rPr>
              <a:t>2018. 07</a:t>
            </a:r>
            <a:endParaRPr lang="ko-KR" altLang="en-US" sz="1200" dirty="0">
              <a:solidFill>
                <a:schemeClr val="bg1">
                  <a:lumMod val="50000"/>
                </a:schemeClr>
              </a:solidFill>
              <a:latin typeface="맑은 고딕" pitchFamily="50" charset="-127"/>
              <a:ea typeface="맑은 고딕" pitchFamily="50" charset="-127"/>
              <a:cs typeface="Arial" pitchFamily="34" charset="0"/>
            </a:endParaRPr>
          </a:p>
        </p:txBody>
      </p:sp>
      <p:sp>
        <p:nvSpPr>
          <p:cNvPr id="4" name="TextBox 3"/>
          <p:cNvSpPr txBox="1"/>
          <p:nvPr/>
        </p:nvSpPr>
        <p:spPr>
          <a:xfrm>
            <a:off x="999306" y="2602442"/>
            <a:ext cx="7888810" cy="461665"/>
          </a:xfrm>
          <a:prstGeom prst="rect">
            <a:avLst/>
          </a:prstGeom>
          <a:noFill/>
        </p:spPr>
        <p:txBody>
          <a:bodyPr wrap="square" rtlCol="0">
            <a:spAutoFit/>
          </a:bodyPr>
          <a:lstStyle/>
          <a:p>
            <a:pPr algn="r"/>
            <a:r>
              <a:rPr lang="en-US" altLang="ko-KR" sz="2400" b="1" dirty="0">
                <a:solidFill>
                  <a:srgbClr val="0E6D47"/>
                </a:solidFill>
                <a:latin typeface="맑은 고딕" pitchFamily="50" charset="-127"/>
                <a:ea typeface="맑은 고딕" pitchFamily="50" charset="-127"/>
              </a:rPr>
              <a:t>Kubernetes Core CLI </a:t>
            </a:r>
            <a:endParaRPr lang="en-US" altLang="ko-KR" sz="2400" b="1" dirty="0">
              <a:solidFill>
                <a:srgbClr val="7E0000"/>
              </a:solidFill>
              <a:latin typeface="맑은 고딕" pitchFamily="50" charset="-127"/>
              <a:ea typeface="맑은 고딕" pitchFamily="50" charset="-127"/>
            </a:endParaRPr>
          </a:p>
        </p:txBody>
      </p:sp>
      <p:sp>
        <p:nvSpPr>
          <p:cNvPr id="5" name="TextBox 4"/>
          <p:cNvSpPr txBox="1"/>
          <p:nvPr/>
        </p:nvSpPr>
        <p:spPr>
          <a:xfrm>
            <a:off x="2813517" y="3500438"/>
            <a:ext cx="6624171" cy="461665"/>
          </a:xfrm>
          <a:prstGeom prst="rect">
            <a:avLst/>
          </a:prstGeom>
          <a:noFill/>
        </p:spPr>
        <p:txBody>
          <a:bodyPr wrap="square" rtlCol="0" anchor="t">
            <a:spAutoFit/>
          </a:bodyPr>
          <a:lstStyle/>
          <a:p>
            <a:pPr algn="r"/>
            <a:r>
              <a:rPr lang="ko-KR" altLang="en-US" sz="2400" dirty="0">
                <a:latin typeface="맑은 고딕" pitchFamily="50" charset="-127"/>
                <a:ea typeface="맑은 고딕" pitchFamily="50" charset="-127"/>
              </a:rPr>
              <a:t>Abhilash</a:t>
            </a:r>
            <a:r>
              <a:rPr lang="en-US" altLang="ko-KR" sz="2400" dirty="0">
                <a:latin typeface="맑은 고딕" pitchFamily="50" charset="-127"/>
                <a:ea typeface="맑은 고딕" pitchFamily="50" charset="-127"/>
              </a:rPr>
              <a:t> S</a:t>
            </a:r>
            <a:endParaRPr lang="ko-KR" altLang="en-US" sz="2400" dirty="0">
              <a:solidFill>
                <a:srgbClr val="000000"/>
              </a:solidFill>
              <a:latin typeface="맑은 고딕"/>
              <a:ea typeface="맑은 고딕"/>
            </a:endParaRPr>
          </a:p>
        </p:txBody>
      </p:sp>
    </p:spTree>
    <p:extLst>
      <p:ext uri="{BB962C8B-B14F-4D97-AF65-F5344CB8AC3E}">
        <p14:creationId xmlns:p14="http://schemas.microsoft.com/office/powerpoint/2010/main" val="3441138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6. Kubo Volume Service (1/5)</a:t>
            </a:r>
            <a:br>
              <a:rPr kumimoji="1" lang="en-US" altLang="ko-KR" dirty="0"/>
            </a:br>
            <a:r>
              <a:rPr kumimoji="1" lang="en-US" altLang="ko-KR" dirty="0"/>
              <a:t>  - Dynamic Provision Architecture (1/5)</a:t>
            </a:r>
          </a:p>
        </p:txBody>
      </p:sp>
      <p:sp>
        <p:nvSpPr>
          <p:cNvPr id="7" name="Rounded Rectangle 6">
            <a:extLst>
              <a:ext uri="{FF2B5EF4-FFF2-40B4-BE49-F238E27FC236}">
                <a16:creationId xmlns:a16="http://schemas.microsoft.com/office/drawing/2014/main" id="{AF166FDD-AFA0-CF42-B262-B5D22B5ABC55}"/>
              </a:ext>
            </a:extLst>
          </p:cNvPr>
          <p:cNvSpPr/>
          <p:nvPr/>
        </p:nvSpPr>
        <p:spPr>
          <a:xfrm>
            <a:off x="3838648" y="1107034"/>
            <a:ext cx="2187395"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Kubernetes Master </a:t>
            </a:r>
          </a:p>
        </p:txBody>
      </p:sp>
      <p:sp>
        <p:nvSpPr>
          <p:cNvPr id="36" name="Rounded Rectangle 35">
            <a:extLst>
              <a:ext uri="{FF2B5EF4-FFF2-40B4-BE49-F238E27FC236}">
                <a16:creationId xmlns:a16="http://schemas.microsoft.com/office/drawing/2014/main" id="{65DC5A8E-F962-BA40-9438-E1AAB7BCAB58}"/>
              </a:ext>
            </a:extLst>
          </p:cNvPr>
          <p:cNvSpPr/>
          <p:nvPr/>
        </p:nvSpPr>
        <p:spPr>
          <a:xfrm>
            <a:off x="3944888" y="2458454"/>
            <a:ext cx="2088232" cy="2520280"/>
          </a:xfrm>
          <a:prstGeom prst="roundRect">
            <a:avLst>
              <a:gd name="adj"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D44E9F14-A578-2F45-9913-75CE3A5D83BA}"/>
              </a:ext>
            </a:extLst>
          </p:cNvPr>
          <p:cNvSpPr/>
          <p:nvPr/>
        </p:nvSpPr>
        <p:spPr>
          <a:xfrm>
            <a:off x="3961750" y="2458454"/>
            <a:ext cx="1926110" cy="28803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Kubo Worker Node VM </a:t>
            </a:r>
          </a:p>
        </p:txBody>
      </p:sp>
      <p:pic>
        <p:nvPicPr>
          <p:cNvPr id="38" name="Picture 37">
            <a:extLst>
              <a:ext uri="{FF2B5EF4-FFF2-40B4-BE49-F238E27FC236}">
                <a16:creationId xmlns:a16="http://schemas.microsoft.com/office/drawing/2014/main" id="{E570F721-D6A1-4246-B7DC-08E8E6544EF8}"/>
              </a:ext>
            </a:extLst>
          </p:cNvPr>
          <p:cNvPicPr>
            <a:picLocks noChangeAspect="1"/>
          </p:cNvPicPr>
          <p:nvPr/>
        </p:nvPicPr>
        <p:blipFill>
          <a:blip r:embed="rId3"/>
          <a:stretch>
            <a:fillRect/>
          </a:stretch>
        </p:blipFill>
        <p:spPr>
          <a:xfrm>
            <a:off x="4154910" y="4191190"/>
            <a:ext cx="394545" cy="385105"/>
          </a:xfrm>
          <a:prstGeom prst="rect">
            <a:avLst/>
          </a:prstGeom>
        </p:spPr>
      </p:pic>
      <p:sp>
        <p:nvSpPr>
          <p:cNvPr id="44" name="TextBox 43">
            <a:extLst>
              <a:ext uri="{FF2B5EF4-FFF2-40B4-BE49-F238E27FC236}">
                <a16:creationId xmlns:a16="http://schemas.microsoft.com/office/drawing/2014/main" id="{5D27E995-0FE4-C447-8072-596DDE78EBE9}"/>
              </a:ext>
            </a:extLst>
          </p:cNvPr>
          <p:cNvSpPr txBox="1"/>
          <p:nvPr/>
        </p:nvSpPr>
        <p:spPr>
          <a:xfrm>
            <a:off x="4802486" y="4531148"/>
            <a:ext cx="967589" cy="287576"/>
          </a:xfrm>
          <a:prstGeom prst="rect">
            <a:avLst/>
          </a:prstGeom>
          <a:noFill/>
        </p:spPr>
        <p:txBody>
          <a:bodyPr wrap="square" rtlCol="0">
            <a:spAutoFit/>
          </a:bodyPr>
          <a:lstStyle/>
          <a:p>
            <a:r>
              <a:rPr lang="en-US" sz="1200" dirty="0"/>
              <a:t>Pod2</a:t>
            </a:r>
            <a:endParaRPr lang="en-US" sz="1600" dirty="0"/>
          </a:p>
        </p:txBody>
      </p:sp>
      <p:pic>
        <p:nvPicPr>
          <p:cNvPr id="45" name="Picture 44">
            <a:extLst>
              <a:ext uri="{FF2B5EF4-FFF2-40B4-BE49-F238E27FC236}">
                <a16:creationId xmlns:a16="http://schemas.microsoft.com/office/drawing/2014/main" id="{C2132ADA-2F4B-EA49-A578-E2C5F17D06E7}"/>
              </a:ext>
            </a:extLst>
          </p:cNvPr>
          <p:cNvPicPr>
            <a:picLocks noChangeAspect="1"/>
          </p:cNvPicPr>
          <p:nvPr/>
        </p:nvPicPr>
        <p:blipFill>
          <a:blip r:embed="rId3"/>
          <a:stretch>
            <a:fillRect/>
          </a:stretch>
        </p:blipFill>
        <p:spPr>
          <a:xfrm>
            <a:off x="4827736" y="4186646"/>
            <a:ext cx="394545" cy="385105"/>
          </a:xfrm>
          <a:prstGeom prst="rect">
            <a:avLst/>
          </a:prstGeom>
        </p:spPr>
      </p:pic>
      <p:pic>
        <p:nvPicPr>
          <p:cNvPr id="46" name="Picture 45">
            <a:extLst>
              <a:ext uri="{FF2B5EF4-FFF2-40B4-BE49-F238E27FC236}">
                <a16:creationId xmlns:a16="http://schemas.microsoft.com/office/drawing/2014/main" id="{7790DA45-3D05-4A4B-9257-4BB1A8B90A5F}"/>
              </a:ext>
            </a:extLst>
          </p:cNvPr>
          <p:cNvPicPr>
            <a:picLocks noChangeAspect="1"/>
          </p:cNvPicPr>
          <p:nvPr/>
        </p:nvPicPr>
        <p:blipFill>
          <a:blip r:embed="rId3"/>
          <a:stretch>
            <a:fillRect/>
          </a:stretch>
        </p:blipFill>
        <p:spPr>
          <a:xfrm>
            <a:off x="5503640" y="4193605"/>
            <a:ext cx="394545" cy="385105"/>
          </a:xfrm>
          <a:prstGeom prst="rect">
            <a:avLst/>
          </a:prstGeom>
        </p:spPr>
      </p:pic>
      <p:sp>
        <p:nvSpPr>
          <p:cNvPr id="47" name="TextBox 46">
            <a:extLst>
              <a:ext uri="{FF2B5EF4-FFF2-40B4-BE49-F238E27FC236}">
                <a16:creationId xmlns:a16="http://schemas.microsoft.com/office/drawing/2014/main" id="{80D99061-E4F7-1448-BE86-9D78E76CE81A}"/>
              </a:ext>
            </a:extLst>
          </p:cNvPr>
          <p:cNvSpPr txBox="1"/>
          <p:nvPr/>
        </p:nvSpPr>
        <p:spPr>
          <a:xfrm>
            <a:off x="5343812" y="4531148"/>
            <a:ext cx="967589" cy="287576"/>
          </a:xfrm>
          <a:prstGeom prst="rect">
            <a:avLst/>
          </a:prstGeom>
          <a:noFill/>
        </p:spPr>
        <p:txBody>
          <a:bodyPr wrap="square" rtlCol="0">
            <a:spAutoFit/>
          </a:bodyPr>
          <a:lstStyle/>
          <a:p>
            <a:r>
              <a:rPr lang="en-US" sz="1200" dirty="0"/>
              <a:t>  Pod3 </a:t>
            </a:r>
            <a:endParaRPr lang="en-US" sz="1600" dirty="0"/>
          </a:p>
        </p:txBody>
      </p:sp>
      <p:sp>
        <p:nvSpPr>
          <p:cNvPr id="10" name="Rectangle 9">
            <a:extLst>
              <a:ext uri="{FF2B5EF4-FFF2-40B4-BE49-F238E27FC236}">
                <a16:creationId xmlns:a16="http://schemas.microsoft.com/office/drawing/2014/main" id="{55D16FBD-ABC4-814A-B316-8EDD0A40FE4F}"/>
              </a:ext>
            </a:extLst>
          </p:cNvPr>
          <p:cNvSpPr/>
          <p:nvPr/>
        </p:nvSpPr>
        <p:spPr>
          <a:xfrm>
            <a:off x="4016897" y="2998740"/>
            <a:ext cx="1870964" cy="1115898"/>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10060B3-263E-BD4E-98F2-A51FD1D9BECA}"/>
              </a:ext>
            </a:extLst>
          </p:cNvPr>
          <p:cNvSpPr txBox="1"/>
          <p:nvPr/>
        </p:nvSpPr>
        <p:spPr>
          <a:xfrm>
            <a:off x="4262113" y="3018636"/>
            <a:ext cx="1465146" cy="307777"/>
          </a:xfrm>
          <a:prstGeom prst="rect">
            <a:avLst/>
          </a:prstGeom>
          <a:noFill/>
        </p:spPr>
        <p:txBody>
          <a:bodyPr wrap="square" rtlCol="0">
            <a:spAutoFit/>
          </a:bodyPr>
          <a:lstStyle/>
          <a:p>
            <a:r>
              <a:rPr lang="en-US" sz="1400" b="1" dirty="0"/>
              <a:t>Storage Class </a:t>
            </a:r>
          </a:p>
        </p:txBody>
      </p:sp>
      <p:sp>
        <p:nvSpPr>
          <p:cNvPr id="12" name="Rounded Rectangle 11">
            <a:extLst>
              <a:ext uri="{FF2B5EF4-FFF2-40B4-BE49-F238E27FC236}">
                <a16:creationId xmlns:a16="http://schemas.microsoft.com/office/drawing/2014/main" id="{1674D5AD-69E0-1C41-9379-37E72D2127B9}"/>
              </a:ext>
            </a:extLst>
          </p:cNvPr>
          <p:cNvSpPr/>
          <p:nvPr/>
        </p:nvSpPr>
        <p:spPr>
          <a:xfrm>
            <a:off x="4083550" y="3298468"/>
            <a:ext cx="792088"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GCE-</a:t>
            </a:r>
            <a:r>
              <a:rPr lang="en-US" sz="900" b="1" dirty="0" err="1"/>
              <a:t>PDisk</a:t>
            </a:r>
            <a:endParaRPr lang="en-US" sz="900" b="1" dirty="0"/>
          </a:p>
        </p:txBody>
      </p:sp>
      <p:sp>
        <p:nvSpPr>
          <p:cNvPr id="50" name="Rounded Rectangle 49">
            <a:extLst>
              <a:ext uri="{FF2B5EF4-FFF2-40B4-BE49-F238E27FC236}">
                <a16:creationId xmlns:a16="http://schemas.microsoft.com/office/drawing/2014/main" id="{C8A24FD3-4435-284E-A04C-52C4F50983DC}"/>
              </a:ext>
            </a:extLst>
          </p:cNvPr>
          <p:cNvSpPr/>
          <p:nvPr/>
        </p:nvSpPr>
        <p:spPr>
          <a:xfrm>
            <a:off x="4988125" y="3298468"/>
            <a:ext cx="792088"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AWS-EBS</a:t>
            </a:r>
          </a:p>
        </p:txBody>
      </p:sp>
      <p:sp>
        <p:nvSpPr>
          <p:cNvPr id="51" name="Rounded Rectangle 50">
            <a:extLst>
              <a:ext uri="{FF2B5EF4-FFF2-40B4-BE49-F238E27FC236}">
                <a16:creationId xmlns:a16="http://schemas.microsoft.com/office/drawing/2014/main" id="{E77BD51F-37DB-A64C-83CC-862469A1C3FA}"/>
              </a:ext>
            </a:extLst>
          </p:cNvPr>
          <p:cNvSpPr/>
          <p:nvPr/>
        </p:nvSpPr>
        <p:spPr>
          <a:xfrm>
            <a:off x="4087122" y="3560030"/>
            <a:ext cx="595355"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err="1"/>
              <a:t>CephFS</a:t>
            </a:r>
            <a:endParaRPr lang="en-US" sz="900" b="1" dirty="0"/>
          </a:p>
        </p:txBody>
      </p:sp>
      <p:sp>
        <p:nvSpPr>
          <p:cNvPr id="52" name="Rounded Rectangle 51">
            <a:extLst>
              <a:ext uri="{FF2B5EF4-FFF2-40B4-BE49-F238E27FC236}">
                <a16:creationId xmlns:a16="http://schemas.microsoft.com/office/drawing/2014/main" id="{CC306310-F938-6142-AD5E-46A540F4C400}"/>
              </a:ext>
            </a:extLst>
          </p:cNvPr>
          <p:cNvSpPr/>
          <p:nvPr/>
        </p:nvSpPr>
        <p:spPr>
          <a:xfrm>
            <a:off x="4736976" y="3564890"/>
            <a:ext cx="576064"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Cinder</a:t>
            </a:r>
            <a:endParaRPr lang="en-US" sz="900" b="1" dirty="0"/>
          </a:p>
        </p:txBody>
      </p:sp>
      <p:sp>
        <p:nvSpPr>
          <p:cNvPr id="53" name="Rounded Rectangle 52">
            <a:extLst>
              <a:ext uri="{FF2B5EF4-FFF2-40B4-BE49-F238E27FC236}">
                <a16:creationId xmlns:a16="http://schemas.microsoft.com/office/drawing/2014/main" id="{A6D8E978-16E7-F54E-A9F9-3F329D8A4304}"/>
              </a:ext>
            </a:extLst>
          </p:cNvPr>
          <p:cNvSpPr/>
          <p:nvPr/>
        </p:nvSpPr>
        <p:spPr>
          <a:xfrm>
            <a:off x="5387174" y="3567383"/>
            <a:ext cx="440432"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NFS</a:t>
            </a:r>
          </a:p>
        </p:txBody>
      </p:sp>
      <p:sp>
        <p:nvSpPr>
          <p:cNvPr id="54" name="Rounded Rectangle 53">
            <a:extLst>
              <a:ext uri="{FF2B5EF4-FFF2-40B4-BE49-F238E27FC236}">
                <a16:creationId xmlns:a16="http://schemas.microsoft.com/office/drawing/2014/main" id="{F259962B-6D43-3142-A6FE-5213003CC214}"/>
              </a:ext>
            </a:extLst>
          </p:cNvPr>
          <p:cNvSpPr/>
          <p:nvPr/>
        </p:nvSpPr>
        <p:spPr>
          <a:xfrm>
            <a:off x="4081768" y="3868600"/>
            <a:ext cx="718936"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err="1"/>
              <a:t>AzureDisk</a:t>
            </a:r>
            <a:endParaRPr lang="en-US" sz="900" b="1" dirty="0"/>
          </a:p>
        </p:txBody>
      </p:sp>
      <p:sp>
        <p:nvSpPr>
          <p:cNvPr id="55" name="Rounded Rectangle 54">
            <a:extLst>
              <a:ext uri="{FF2B5EF4-FFF2-40B4-BE49-F238E27FC236}">
                <a16:creationId xmlns:a16="http://schemas.microsoft.com/office/drawing/2014/main" id="{9BC76880-DA8C-2B4C-B532-14BF44E80220}"/>
              </a:ext>
            </a:extLst>
          </p:cNvPr>
          <p:cNvSpPr/>
          <p:nvPr/>
        </p:nvSpPr>
        <p:spPr>
          <a:xfrm>
            <a:off x="4884018" y="3868366"/>
            <a:ext cx="718936" cy="2184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vSphere</a:t>
            </a:r>
          </a:p>
          <a:p>
            <a:pPr algn="ctr"/>
            <a:r>
              <a:rPr lang="en-US" sz="800" b="1" dirty="0"/>
              <a:t>Volume</a:t>
            </a:r>
          </a:p>
        </p:txBody>
      </p:sp>
      <p:sp>
        <p:nvSpPr>
          <p:cNvPr id="57" name="TextBox 56">
            <a:extLst>
              <a:ext uri="{FF2B5EF4-FFF2-40B4-BE49-F238E27FC236}">
                <a16:creationId xmlns:a16="http://schemas.microsoft.com/office/drawing/2014/main" id="{B7821A4C-BD48-6444-BDFB-31C57F266070}"/>
              </a:ext>
            </a:extLst>
          </p:cNvPr>
          <p:cNvSpPr txBox="1"/>
          <p:nvPr/>
        </p:nvSpPr>
        <p:spPr>
          <a:xfrm>
            <a:off x="5600193" y="3858994"/>
            <a:ext cx="360040" cy="230832"/>
          </a:xfrm>
          <a:prstGeom prst="rect">
            <a:avLst/>
          </a:prstGeom>
          <a:noFill/>
        </p:spPr>
        <p:txBody>
          <a:bodyPr wrap="square" rtlCol="0">
            <a:spAutoFit/>
          </a:bodyPr>
          <a:lstStyle/>
          <a:p>
            <a:r>
              <a:rPr lang="en-US" sz="900" b="1" dirty="0" err="1"/>
              <a:t>etc</a:t>
            </a:r>
            <a:endParaRPr lang="en-US" sz="900" b="1" dirty="0"/>
          </a:p>
        </p:txBody>
      </p:sp>
      <p:sp>
        <p:nvSpPr>
          <p:cNvPr id="58" name="Rectangle 57">
            <a:extLst>
              <a:ext uri="{FF2B5EF4-FFF2-40B4-BE49-F238E27FC236}">
                <a16:creationId xmlns:a16="http://schemas.microsoft.com/office/drawing/2014/main" id="{913C9E03-FD96-5541-AB53-83E5A60C1859}"/>
              </a:ext>
            </a:extLst>
          </p:cNvPr>
          <p:cNvSpPr/>
          <p:nvPr/>
        </p:nvSpPr>
        <p:spPr>
          <a:xfrm>
            <a:off x="3944888" y="5565198"/>
            <a:ext cx="2088232" cy="52777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Persistent Volume </a:t>
            </a:r>
          </a:p>
          <a:p>
            <a:pPr algn="ctr"/>
            <a:r>
              <a:rPr lang="en-US" sz="1500" b="1" dirty="0">
                <a:solidFill>
                  <a:schemeClr val="tx1"/>
                </a:solidFill>
              </a:rPr>
              <a:t>Claims (PVC)</a:t>
            </a:r>
          </a:p>
        </p:txBody>
      </p:sp>
      <p:cxnSp>
        <p:nvCxnSpPr>
          <p:cNvPr id="14" name="Straight Connector 13">
            <a:extLst>
              <a:ext uri="{FF2B5EF4-FFF2-40B4-BE49-F238E27FC236}">
                <a16:creationId xmlns:a16="http://schemas.microsoft.com/office/drawing/2014/main" id="{8E797B03-D3E4-F94B-A500-C308FBC5F64F}"/>
              </a:ext>
            </a:extLst>
          </p:cNvPr>
          <p:cNvCxnSpPr>
            <a:cxnSpLocks/>
            <a:stCxn id="38" idx="2"/>
            <a:endCxn id="58" idx="0"/>
          </p:cNvCxnSpPr>
          <p:nvPr/>
        </p:nvCxnSpPr>
        <p:spPr>
          <a:xfrm>
            <a:off x="4352183" y="4576295"/>
            <a:ext cx="636821" cy="988903"/>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82C7079-737F-4F42-B535-0D4B6F105DBD}"/>
              </a:ext>
            </a:extLst>
          </p:cNvPr>
          <p:cNvSpPr txBox="1"/>
          <p:nvPr/>
        </p:nvSpPr>
        <p:spPr>
          <a:xfrm>
            <a:off x="4116546" y="4531148"/>
            <a:ext cx="967589" cy="287576"/>
          </a:xfrm>
          <a:prstGeom prst="rect">
            <a:avLst/>
          </a:prstGeom>
          <a:noFill/>
        </p:spPr>
        <p:txBody>
          <a:bodyPr wrap="square" rtlCol="0">
            <a:spAutoFit/>
          </a:bodyPr>
          <a:lstStyle/>
          <a:p>
            <a:r>
              <a:rPr lang="en-US" sz="1200" dirty="0"/>
              <a:t>Pod1</a:t>
            </a:r>
            <a:endParaRPr lang="en-US" sz="1600" dirty="0"/>
          </a:p>
        </p:txBody>
      </p:sp>
      <p:cxnSp>
        <p:nvCxnSpPr>
          <p:cNvPr id="59" name="Straight Connector 58">
            <a:extLst>
              <a:ext uri="{FF2B5EF4-FFF2-40B4-BE49-F238E27FC236}">
                <a16:creationId xmlns:a16="http://schemas.microsoft.com/office/drawing/2014/main" id="{905D114A-84D6-824F-91C0-A84C15DBDE61}"/>
              </a:ext>
            </a:extLst>
          </p:cNvPr>
          <p:cNvCxnSpPr>
            <a:cxnSpLocks/>
            <a:stCxn id="45" idx="2"/>
            <a:endCxn id="58" idx="0"/>
          </p:cNvCxnSpPr>
          <p:nvPr/>
        </p:nvCxnSpPr>
        <p:spPr>
          <a:xfrm flipH="1">
            <a:off x="4989004" y="4571751"/>
            <a:ext cx="36005" cy="993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E5F0EA6-CED3-5F4E-B822-015160939E4C}"/>
              </a:ext>
            </a:extLst>
          </p:cNvPr>
          <p:cNvCxnSpPr>
            <a:cxnSpLocks/>
            <a:stCxn id="46" idx="2"/>
            <a:endCxn id="58" idx="0"/>
          </p:cNvCxnSpPr>
          <p:nvPr/>
        </p:nvCxnSpPr>
        <p:spPr>
          <a:xfrm flipH="1">
            <a:off x="4989004" y="4578710"/>
            <a:ext cx="711909" cy="986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3AF9618E-78D4-2D42-83CA-2002FF54A660}"/>
              </a:ext>
            </a:extLst>
          </p:cNvPr>
          <p:cNvCxnSpPr>
            <a:stCxn id="58" idx="0"/>
            <a:endCxn id="36" idx="2"/>
          </p:cNvCxnSpPr>
          <p:nvPr/>
        </p:nvCxnSpPr>
        <p:spPr>
          <a:xfrm flipV="1">
            <a:off x="4989004" y="4978734"/>
            <a:ext cx="0" cy="586464"/>
          </a:xfrm>
          <a:prstGeom prst="straightConnector1">
            <a:avLst/>
          </a:prstGeom>
          <a:ln w="28575">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614EAC4C-EED1-1347-B7A9-71ACD1BDFB11}"/>
              </a:ext>
            </a:extLst>
          </p:cNvPr>
          <p:cNvSpPr txBox="1"/>
          <p:nvPr/>
        </p:nvSpPr>
        <p:spPr>
          <a:xfrm>
            <a:off x="5186277" y="5313833"/>
            <a:ext cx="1465146" cy="215444"/>
          </a:xfrm>
          <a:prstGeom prst="rect">
            <a:avLst/>
          </a:prstGeom>
          <a:noFill/>
        </p:spPr>
        <p:txBody>
          <a:bodyPr wrap="square" rtlCol="0">
            <a:spAutoFit/>
          </a:bodyPr>
          <a:lstStyle/>
          <a:p>
            <a:r>
              <a:rPr lang="en-US" sz="800" b="1" dirty="0"/>
              <a:t>Attached to Worker VM</a:t>
            </a:r>
          </a:p>
        </p:txBody>
      </p:sp>
      <p:sp>
        <p:nvSpPr>
          <p:cNvPr id="73" name="TextBox 72">
            <a:extLst>
              <a:ext uri="{FF2B5EF4-FFF2-40B4-BE49-F238E27FC236}">
                <a16:creationId xmlns:a16="http://schemas.microsoft.com/office/drawing/2014/main" id="{A98BA781-6B32-A841-A4D0-D26EC02127C9}"/>
              </a:ext>
            </a:extLst>
          </p:cNvPr>
          <p:cNvSpPr txBox="1"/>
          <p:nvPr/>
        </p:nvSpPr>
        <p:spPr>
          <a:xfrm>
            <a:off x="6014152" y="3602538"/>
            <a:ext cx="2520280" cy="415498"/>
          </a:xfrm>
          <a:prstGeom prst="rect">
            <a:avLst/>
          </a:prstGeom>
          <a:noFill/>
        </p:spPr>
        <p:txBody>
          <a:bodyPr wrap="square" rtlCol="0">
            <a:spAutoFit/>
          </a:bodyPr>
          <a:lstStyle/>
          <a:p>
            <a:pPr algn="ctr"/>
            <a:r>
              <a:rPr lang="en-US" sz="1050" b="1" dirty="0"/>
              <a:t>Admin Creates Storage Class  from  available providers</a:t>
            </a:r>
          </a:p>
        </p:txBody>
      </p:sp>
      <p:sp>
        <p:nvSpPr>
          <p:cNvPr id="74" name="Freeform 23">
            <a:extLst>
              <a:ext uri="{FF2B5EF4-FFF2-40B4-BE49-F238E27FC236}">
                <a16:creationId xmlns:a16="http://schemas.microsoft.com/office/drawing/2014/main" id="{E46C61C5-A4FB-FB46-8191-AC048A941652}"/>
              </a:ext>
            </a:extLst>
          </p:cNvPr>
          <p:cNvSpPr>
            <a:spLocks/>
          </p:cNvSpPr>
          <p:nvPr/>
        </p:nvSpPr>
        <p:spPr bwMode="auto">
          <a:xfrm>
            <a:off x="5833121" y="3105982"/>
            <a:ext cx="478279" cy="572766"/>
          </a:xfrm>
          <a:custGeom>
            <a:avLst/>
            <a:gdLst>
              <a:gd name="T0" fmla="*/ 696 w 696"/>
              <a:gd name="T1" fmla="*/ 744 h 744"/>
              <a:gd name="T2" fmla="*/ 80 w 696"/>
              <a:gd name="T3" fmla="*/ 201 h 744"/>
              <a:gd name="T4" fmla="*/ 13 w 696"/>
              <a:gd name="T5" fmla="*/ 255 h 744"/>
              <a:gd name="T6" fmla="*/ 0 w 696"/>
              <a:gd name="T7" fmla="*/ 0 h 744"/>
              <a:gd name="T8" fmla="*/ 295 w 696"/>
              <a:gd name="T9" fmla="*/ 60 h 744"/>
              <a:gd name="T10" fmla="*/ 194 w 696"/>
              <a:gd name="T11" fmla="*/ 114 h 744"/>
              <a:gd name="T12" fmla="*/ 696 w 696"/>
              <a:gd name="T13" fmla="*/ 744 h 744"/>
            </a:gdLst>
            <a:ahLst/>
            <a:cxnLst>
              <a:cxn ang="0">
                <a:pos x="T0" y="T1"/>
              </a:cxn>
              <a:cxn ang="0">
                <a:pos x="T2" y="T3"/>
              </a:cxn>
              <a:cxn ang="0">
                <a:pos x="T4" y="T5"/>
              </a:cxn>
              <a:cxn ang="0">
                <a:pos x="T6" y="T7"/>
              </a:cxn>
              <a:cxn ang="0">
                <a:pos x="T8" y="T9"/>
              </a:cxn>
              <a:cxn ang="0">
                <a:pos x="T10" y="T11"/>
              </a:cxn>
              <a:cxn ang="0">
                <a:pos x="T12" y="T13"/>
              </a:cxn>
            </a:cxnLst>
            <a:rect l="0" t="0" r="r" b="b"/>
            <a:pathLst>
              <a:path w="696" h="744">
                <a:moveTo>
                  <a:pt x="696" y="744"/>
                </a:moveTo>
                <a:lnTo>
                  <a:pt x="80" y="201"/>
                </a:lnTo>
                <a:lnTo>
                  <a:pt x="13" y="255"/>
                </a:lnTo>
                <a:lnTo>
                  <a:pt x="0" y="0"/>
                </a:lnTo>
                <a:lnTo>
                  <a:pt x="295" y="60"/>
                </a:lnTo>
                <a:lnTo>
                  <a:pt x="194" y="114"/>
                </a:lnTo>
                <a:lnTo>
                  <a:pt x="696" y="744"/>
                </a:lnTo>
                <a:close/>
              </a:path>
            </a:pathLst>
          </a:custGeom>
          <a:solidFill>
            <a:srgbClr val="FF2E6C"/>
          </a:solidFill>
          <a:ln>
            <a:noFill/>
          </a:ln>
          <a:effectLst/>
        </p:spPr>
        <p:txBody>
          <a:bodyPr wrap="square">
            <a:spAutoFit/>
          </a:bodyPr>
          <a:lstStyle/>
          <a:p>
            <a:endParaRPr lang="ko-KR" altLang="en-US" dirty="0"/>
          </a:p>
        </p:txBody>
      </p:sp>
      <p:sp>
        <p:nvSpPr>
          <p:cNvPr id="75" name="TextBox 74">
            <a:extLst>
              <a:ext uri="{FF2B5EF4-FFF2-40B4-BE49-F238E27FC236}">
                <a16:creationId xmlns:a16="http://schemas.microsoft.com/office/drawing/2014/main" id="{83BF8D47-4DC0-C64F-A33B-C1AE854BF374}"/>
              </a:ext>
            </a:extLst>
          </p:cNvPr>
          <p:cNvSpPr txBox="1"/>
          <p:nvPr/>
        </p:nvSpPr>
        <p:spPr>
          <a:xfrm>
            <a:off x="6072260" y="6271428"/>
            <a:ext cx="2520280" cy="253916"/>
          </a:xfrm>
          <a:prstGeom prst="rect">
            <a:avLst/>
          </a:prstGeom>
          <a:noFill/>
        </p:spPr>
        <p:txBody>
          <a:bodyPr wrap="square" rtlCol="0">
            <a:spAutoFit/>
          </a:bodyPr>
          <a:lstStyle/>
          <a:p>
            <a:pPr algn="ctr"/>
            <a:r>
              <a:rPr lang="en-US" sz="1050" b="1" dirty="0"/>
              <a:t>User Claim PV using PVC</a:t>
            </a:r>
          </a:p>
        </p:txBody>
      </p:sp>
      <p:sp>
        <p:nvSpPr>
          <p:cNvPr id="76" name="Freeform 23">
            <a:extLst>
              <a:ext uri="{FF2B5EF4-FFF2-40B4-BE49-F238E27FC236}">
                <a16:creationId xmlns:a16="http://schemas.microsoft.com/office/drawing/2014/main" id="{71CFEDEF-9626-0E47-A5FE-D6CBF47C26E8}"/>
              </a:ext>
            </a:extLst>
          </p:cNvPr>
          <p:cNvSpPr>
            <a:spLocks/>
          </p:cNvSpPr>
          <p:nvPr/>
        </p:nvSpPr>
        <p:spPr bwMode="auto">
          <a:xfrm>
            <a:off x="5857920" y="5864365"/>
            <a:ext cx="679256" cy="482521"/>
          </a:xfrm>
          <a:custGeom>
            <a:avLst/>
            <a:gdLst>
              <a:gd name="T0" fmla="*/ 696 w 696"/>
              <a:gd name="T1" fmla="*/ 744 h 744"/>
              <a:gd name="T2" fmla="*/ 80 w 696"/>
              <a:gd name="T3" fmla="*/ 201 h 744"/>
              <a:gd name="T4" fmla="*/ 13 w 696"/>
              <a:gd name="T5" fmla="*/ 255 h 744"/>
              <a:gd name="T6" fmla="*/ 0 w 696"/>
              <a:gd name="T7" fmla="*/ 0 h 744"/>
              <a:gd name="T8" fmla="*/ 295 w 696"/>
              <a:gd name="T9" fmla="*/ 60 h 744"/>
              <a:gd name="T10" fmla="*/ 194 w 696"/>
              <a:gd name="T11" fmla="*/ 114 h 744"/>
              <a:gd name="T12" fmla="*/ 696 w 696"/>
              <a:gd name="T13" fmla="*/ 744 h 744"/>
            </a:gdLst>
            <a:ahLst/>
            <a:cxnLst>
              <a:cxn ang="0">
                <a:pos x="T0" y="T1"/>
              </a:cxn>
              <a:cxn ang="0">
                <a:pos x="T2" y="T3"/>
              </a:cxn>
              <a:cxn ang="0">
                <a:pos x="T4" y="T5"/>
              </a:cxn>
              <a:cxn ang="0">
                <a:pos x="T6" y="T7"/>
              </a:cxn>
              <a:cxn ang="0">
                <a:pos x="T8" y="T9"/>
              </a:cxn>
              <a:cxn ang="0">
                <a:pos x="T10" y="T11"/>
              </a:cxn>
              <a:cxn ang="0">
                <a:pos x="T12" y="T13"/>
              </a:cxn>
            </a:cxnLst>
            <a:rect l="0" t="0" r="r" b="b"/>
            <a:pathLst>
              <a:path w="696" h="744">
                <a:moveTo>
                  <a:pt x="696" y="744"/>
                </a:moveTo>
                <a:lnTo>
                  <a:pt x="80" y="201"/>
                </a:lnTo>
                <a:lnTo>
                  <a:pt x="13" y="255"/>
                </a:lnTo>
                <a:lnTo>
                  <a:pt x="0" y="0"/>
                </a:lnTo>
                <a:lnTo>
                  <a:pt x="295" y="60"/>
                </a:lnTo>
                <a:lnTo>
                  <a:pt x="194" y="114"/>
                </a:lnTo>
                <a:lnTo>
                  <a:pt x="696" y="744"/>
                </a:lnTo>
                <a:close/>
              </a:path>
            </a:pathLst>
          </a:custGeom>
          <a:solidFill>
            <a:srgbClr val="FF2E6C"/>
          </a:solidFill>
          <a:ln>
            <a:noFill/>
          </a:ln>
          <a:effectLst/>
        </p:spPr>
        <p:txBody>
          <a:bodyPr wrap="square">
            <a:spAutoFit/>
          </a:bodyPr>
          <a:lstStyle/>
          <a:p>
            <a:endParaRPr lang="ko-KR" altLang="en-US" dirty="0"/>
          </a:p>
        </p:txBody>
      </p:sp>
      <p:cxnSp>
        <p:nvCxnSpPr>
          <p:cNvPr id="78" name="Straight Arrow Connector 77">
            <a:extLst>
              <a:ext uri="{FF2B5EF4-FFF2-40B4-BE49-F238E27FC236}">
                <a16:creationId xmlns:a16="http://schemas.microsoft.com/office/drawing/2014/main" id="{308D977C-EE81-8A44-B94D-8898B5AD56C9}"/>
              </a:ext>
            </a:extLst>
          </p:cNvPr>
          <p:cNvCxnSpPr>
            <a:cxnSpLocks/>
            <a:stCxn id="7" idx="2"/>
            <a:endCxn id="37" idx="0"/>
          </p:cNvCxnSpPr>
          <p:nvPr/>
        </p:nvCxnSpPr>
        <p:spPr>
          <a:xfrm flipH="1">
            <a:off x="4924805" y="1539082"/>
            <a:ext cx="7541" cy="919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타원 8">
            <a:extLst>
              <a:ext uri="{FF2B5EF4-FFF2-40B4-BE49-F238E27FC236}">
                <a16:creationId xmlns:a16="http://schemas.microsoft.com/office/drawing/2014/main" id="{E9E9FA35-4861-9E49-B519-B76582591D07}"/>
              </a:ext>
            </a:extLst>
          </p:cNvPr>
          <p:cNvSpPr/>
          <p:nvPr/>
        </p:nvSpPr>
        <p:spPr>
          <a:xfrm>
            <a:off x="3891728" y="2944360"/>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83" name="타원 8">
            <a:extLst>
              <a:ext uri="{FF2B5EF4-FFF2-40B4-BE49-F238E27FC236}">
                <a16:creationId xmlns:a16="http://schemas.microsoft.com/office/drawing/2014/main" id="{46FE40B6-88D7-2846-B1B2-DE1EBC64206A}"/>
              </a:ext>
            </a:extLst>
          </p:cNvPr>
          <p:cNvSpPr/>
          <p:nvPr/>
        </p:nvSpPr>
        <p:spPr>
          <a:xfrm>
            <a:off x="3884865" y="541702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85" name="TextBox 84">
            <a:extLst>
              <a:ext uri="{FF2B5EF4-FFF2-40B4-BE49-F238E27FC236}">
                <a16:creationId xmlns:a16="http://schemas.microsoft.com/office/drawing/2014/main" id="{48102276-86BF-5D4F-9680-1DEF17ACBA7D}"/>
              </a:ext>
            </a:extLst>
          </p:cNvPr>
          <p:cNvSpPr txBox="1"/>
          <p:nvPr/>
        </p:nvSpPr>
        <p:spPr>
          <a:xfrm>
            <a:off x="3080792" y="4997970"/>
            <a:ext cx="1638414" cy="230832"/>
          </a:xfrm>
          <a:prstGeom prst="rect">
            <a:avLst/>
          </a:prstGeom>
          <a:noFill/>
        </p:spPr>
        <p:txBody>
          <a:bodyPr wrap="square" rtlCol="0">
            <a:spAutoFit/>
          </a:bodyPr>
          <a:lstStyle/>
          <a:p>
            <a:r>
              <a:rPr lang="en-US" sz="900" b="1" dirty="0"/>
              <a:t>Bind Container to Volume</a:t>
            </a:r>
          </a:p>
        </p:txBody>
      </p:sp>
    </p:spTree>
    <p:extLst>
      <p:ext uri="{BB962C8B-B14F-4D97-AF65-F5344CB8AC3E}">
        <p14:creationId xmlns:p14="http://schemas.microsoft.com/office/powerpoint/2010/main" val="1088566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6. Kubo Volume Service (2/5)</a:t>
            </a:r>
            <a:br>
              <a:rPr kumimoji="1" lang="en-US" altLang="ko-KR" dirty="0"/>
            </a:br>
            <a:r>
              <a:rPr kumimoji="1" lang="en-US" altLang="ko-KR" dirty="0"/>
              <a:t>  - Creating Storage Class &amp; Persistent Volume Claim (2/5)</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0" name="TextBox 39">
            <a:extLst>
              <a:ext uri="{FF2B5EF4-FFF2-40B4-BE49-F238E27FC236}">
                <a16:creationId xmlns:a16="http://schemas.microsoft.com/office/drawing/2014/main" id="{B111727F-30A3-EF4B-85F2-80ABD8EFD355}"/>
              </a:ext>
            </a:extLst>
          </p:cNvPr>
          <p:cNvSpPr txBox="1"/>
          <p:nvPr/>
        </p:nvSpPr>
        <p:spPr>
          <a:xfrm>
            <a:off x="272480" y="1988840"/>
            <a:ext cx="1080120" cy="241962"/>
          </a:xfrm>
          <a:prstGeom prst="rect">
            <a:avLst/>
          </a:prstGeom>
          <a:noFill/>
          <a:ln w="28575">
            <a:solidFill>
              <a:srgbClr val="FF0000"/>
            </a:solidFill>
            <a:prstDash val="sysDash"/>
          </a:ln>
        </p:spPr>
        <p:txBody>
          <a:bodyPr wrap="square" rtlCol="0">
            <a:spAutoFit/>
          </a:bodyPr>
          <a:lstStyle/>
          <a:p>
            <a:endParaRPr lang="en-US" dirty="0"/>
          </a:p>
        </p:txBody>
      </p:sp>
      <p:sp>
        <p:nvSpPr>
          <p:cNvPr id="41" name="TextBox 40">
            <a:extLst>
              <a:ext uri="{FF2B5EF4-FFF2-40B4-BE49-F238E27FC236}">
                <a16:creationId xmlns:a16="http://schemas.microsoft.com/office/drawing/2014/main" id="{0560C6F4-E017-D546-8FFA-B4EEE5462C28}"/>
              </a:ext>
            </a:extLst>
          </p:cNvPr>
          <p:cNvSpPr txBox="1"/>
          <p:nvPr/>
        </p:nvSpPr>
        <p:spPr>
          <a:xfrm>
            <a:off x="2576736" y="2004516"/>
            <a:ext cx="1901483" cy="1200329"/>
          </a:xfrm>
          <a:prstGeom prst="rect">
            <a:avLst/>
          </a:prstGeom>
          <a:noFill/>
          <a:ln w="12700">
            <a:solidFill>
              <a:schemeClr val="accent1"/>
            </a:solidFill>
          </a:ln>
        </p:spPr>
        <p:txBody>
          <a:bodyPr wrap="none" rtlCol="0">
            <a:spAutoFit/>
          </a:bodyPr>
          <a:lstStyle/>
          <a:p>
            <a:r>
              <a:rPr lang="en-US" altLang="ko-KR" sz="900" dirty="0"/>
              <a:t>kind: </a:t>
            </a:r>
            <a:r>
              <a:rPr lang="en-US" altLang="ko-KR" sz="900" dirty="0" err="1"/>
              <a:t>StorageClass</a:t>
            </a:r>
            <a:endParaRPr lang="en-US" altLang="ko-KR" sz="900" dirty="0"/>
          </a:p>
          <a:p>
            <a:r>
              <a:rPr lang="en-US" altLang="ko-KR" sz="900" dirty="0" err="1"/>
              <a:t>apiVersion</a:t>
            </a:r>
            <a:r>
              <a:rPr lang="en-US" altLang="ko-KR" sz="900" dirty="0"/>
              <a:t>: storage.k8s.io/v1</a:t>
            </a:r>
          </a:p>
          <a:p>
            <a:r>
              <a:rPr lang="en-US" altLang="ko-KR" sz="900" dirty="0"/>
              <a:t>metadata:</a:t>
            </a:r>
          </a:p>
          <a:p>
            <a:r>
              <a:rPr lang="en-US" altLang="ko-KR" sz="900" dirty="0"/>
              <a:t>  name: gold </a:t>
            </a:r>
          </a:p>
          <a:p>
            <a:r>
              <a:rPr lang="en-US" altLang="ko-KR" sz="900" dirty="0"/>
              <a:t>provisioner: </a:t>
            </a:r>
            <a:r>
              <a:rPr lang="en-US" altLang="ko-KR" sz="900" dirty="0" err="1"/>
              <a:t>kubernetes.io</a:t>
            </a:r>
            <a:r>
              <a:rPr lang="en-US" altLang="ko-KR" sz="900" dirty="0"/>
              <a:t>/cinder</a:t>
            </a:r>
          </a:p>
          <a:p>
            <a:r>
              <a:rPr lang="en-US" altLang="ko-KR" sz="900" dirty="0"/>
              <a:t>parameters:</a:t>
            </a:r>
          </a:p>
          <a:p>
            <a:r>
              <a:rPr lang="en-US" altLang="ko-KR" sz="900" dirty="0"/>
              <a:t>  type: KUBO</a:t>
            </a:r>
          </a:p>
          <a:p>
            <a:r>
              <a:rPr lang="en-US" altLang="ko-KR" sz="900" dirty="0"/>
              <a:t>  availability: nova</a:t>
            </a:r>
          </a:p>
        </p:txBody>
      </p:sp>
      <p:sp>
        <p:nvSpPr>
          <p:cNvPr id="42" name="TextBox 41">
            <a:extLst>
              <a:ext uri="{FF2B5EF4-FFF2-40B4-BE49-F238E27FC236}">
                <a16:creationId xmlns:a16="http://schemas.microsoft.com/office/drawing/2014/main" id="{CCBE3B39-F4F3-844E-8311-0792495987FA}"/>
              </a:ext>
            </a:extLst>
          </p:cNvPr>
          <p:cNvSpPr txBox="1"/>
          <p:nvPr/>
        </p:nvSpPr>
        <p:spPr>
          <a:xfrm>
            <a:off x="2936609" y="1774698"/>
            <a:ext cx="1181734" cy="246221"/>
          </a:xfrm>
          <a:prstGeom prst="rect">
            <a:avLst/>
          </a:prstGeom>
          <a:noFill/>
        </p:spPr>
        <p:txBody>
          <a:bodyPr wrap="none" rtlCol="0">
            <a:spAutoFit/>
          </a:bodyPr>
          <a:lstStyle/>
          <a:p>
            <a:r>
              <a:rPr lang="en-US" altLang="ko-KR" sz="1000" dirty="0"/>
              <a:t>storage-</a:t>
            </a:r>
            <a:r>
              <a:rPr lang="en-US" altLang="ko-KR" sz="1000" dirty="0" err="1"/>
              <a:t>class.yml</a:t>
            </a:r>
            <a:endParaRPr lang="ko-KR" altLang="en-US" sz="1000" dirty="0"/>
          </a:p>
        </p:txBody>
      </p:sp>
      <p:sp>
        <p:nvSpPr>
          <p:cNvPr id="43" name="TextBox 42">
            <a:extLst>
              <a:ext uri="{FF2B5EF4-FFF2-40B4-BE49-F238E27FC236}">
                <a16:creationId xmlns:a16="http://schemas.microsoft.com/office/drawing/2014/main" id="{72CF3EC0-BCD0-8C47-B834-2D4F90513F0A}"/>
              </a:ext>
            </a:extLst>
          </p:cNvPr>
          <p:cNvSpPr txBox="1"/>
          <p:nvPr/>
        </p:nvSpPr>
        <p:spPr>
          <a:xfrm>
            <a:off x="5069049" y="2457182"/>
            <a:ext cx="2596480" cy="369332"/>
          </a:xfrm>
          <a:prstGeom prst="rect">
            <a:avLst/>
          </a:prstGeom>
          <a:noFill/>
        </p:spPr>
        <p:txBody>
          <a:bodyPr wrap="none" rtlCol="0">
            <a:spAutoFit/>
          </a:bodyPr>
          <a:lstStyle/>
          <a:p>
            <a:r>
              <a:rPr lang="en-US" altLang="ko-KR" dirty="0"/>
              <a:t>1. Create Storage Class</a:t>
            </a:r>
            <a:endParaRPr lang="ko-KR" altLang="en-US" dirty="0"/>
          </a:p>
        </p:txBody>
      </p:sp>
      <p:sp>
        <p:nvSpPr>
          <p:cNvPr id="48" name="TextBox 47">
            <a:extLst>
              <a:ext uri="{FF2B5EF4-FFF2-40B4-BE49-F238E27FC236}">
                <a16:creationId xmlns:a16="http://schemas.microsoft.com/office/drawing/2014/main" id="{238390B3-28E9-A54C-9493-8DAE86BEEFFF}"/>
              </a:ext>
            </a:extLst>
          </p:cNvPr>
          <p:cNvSpPr txBox="1"/>
          <p:nvPr/>
        </p:nvSpPr>
        <p:spPr>
          <a:xfrm>
            <a:off x="5213065" y="2807350"/>
            <a:ext cx="2523448" cy="261610"/>
          </a:xfrm>
          <a:prstGeom prst="rect">
            <a:avLst/>
          </a:prstGeom>
          <a:noFill/>
        </p:spPr>
        <p:txBody>
          <a:bodyPr wrap="none" rtlCol="0">
            <a:spAutoFit/>
          </a:bodyPr>
          <a:lstStyle/>
          <a:p>
            <a:r>
              <a:rPr lang="en-US" altLang="ko-KR" sz="1100" dirty="0"/>
              <a:t>$ kubectl create –f storage-</a:t>
            </a:r>
            <a:r>
              <a:rPr lang="en-US" altLang="ko-KR" sz="1100" dirty="0" err="1"/>
              <a:t>class.yml</a:t>
            </a:r>
            <a:endParaRPr lang="en-US" altLang="ko-KR" sz="1100" dirty="0"/>
          </a:p>
        </p:txBody>
      </p:sp>
      <p:sp>
        <p:nvSpPr>
          <p:cNvPr id="49" name="TextBox 48">
            <a:extLst>
              <a:ext uri="{FF2B5EF4-FFF2-40B4-BE49-F238E27FC236}">
                <a16:creationId xmlns:a16="http://schemas.microsoft.com/office/drawing/2014/main" id="{3B508C15-8E2C-9646-874C-E1735E180AA5}"/>
              </a:ext>
            </a:extLst>
          </p:cNvPr>
          <p:cNvSpPr txBox="1"/>
          <p:nvPr/>
        </p:nvSpPr>
        <p:spPr>
          <a:xfrm>
            <a:off x="2000672" y="908720"/>
            <a:ext cx="7776864"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Kubernetes PVC Creation process differs based on Storage Services. This Documentation concentrates on Openstack Cinder. </a:t>
            </a:r>
            <a:r>
              <a:rPr lang="en-US" sz="1200" dirty="0">
                <a:solidFill>
                  <a:srgbClr val="FF0000"/>
                </a:solidFill>
                <a:hlinkClick r:id="rId4"/>
              </a:rPr>
              <a:t>For All Kubernetes Storage Services.</a:t>
            </a:r>
            <a:endParaRPr lang="en-US" sz="1200" dirty="0">
              <a:solidFill>
                <a:srgbClr val="FF0000"/>
              </a:solidFill>
            </a:endParaRPr>
          </a:p>
        </p:txBody>
      </p:sp>
      <p:sp>
        <p:nvSpPr>
          <p:cNvPr id="56" name="TextBox 55">
            <a:extLst>
              <a:ext uri="{FF2B5EF4-FFF2-40B4-BE49-F238E27FC236}">
                <a16:creationId xmlns:a16="http://schemas.microsoft.com/office/drawing/2014/main" id="{E19197B3-7CD9-8B4F-976B-B3C9B9C12965}"/>
              </a:ext>
            </a:extLst>
          </p:cNvPr>
          <p:cNvSpPr txBox="1"/>
          <p:nvPr/>
        </p:nvSpPr>
        <p:spPr>
          <a:xfrm>
            <a:off x="4592960" y="1968507"/>
            <a:ext cx="5184576" cy="507831"/>
          </a:xfrm>
          <a:prstGeom prst="rect">
            <a:avLst/>
          </a:prstGeom>
          <a:noFill/>
        </p:spPr>
        <p:txBody>
          <a:bodyPr wrap="square" rtlCol="0">
            <a:spAutoFit/>
          </a:bodyPr>
          <a:lstStyle/>
          <a:p>
            <a:r>
              <a:rPr lang="en-US" altLang="ko-KR" sz="900" b="1" dirty="0"/>
              <a:t>Storage Class:</a:t>
            </a:r>
            <a:r>
              <a:rPr lang="en-US" altLang="ko-KR" sz="900" dirty="0"/>
              <a:t> A Storage Class provides a way for administrators to describe the “classes” of storage they offer. Different classes might map to quality-of-service levels, or to backup policies, or to arbitrary policies determined by the cluster administrators. </a:t>
            </a:r>
          </a:p>
        </p:txBody>
      </p:sp>
      <p:cxnSp>
        <p:nvCxnSpPr>
          <p:cNvPr id="6" name="Elbow Connector 5">
            <a:extLst>
              <a:ext uri="{FF2B5EF4-FFF2-40B4-BE49-F238E27FC236}">
                <a16:creationId xmlns:a16="http://schemas.microsoft.com/office/drawing/2014/main" id="{380E3521-F1C0-894C-AEDD-A1AD96A4F55F}"/>
              </a:ext>
            </a:extLst>
          </p:cNvPr>
          <p:cNvCxnSpPr>
            <a:cxnSpLocks/>
            <a:stCxn id="40" idx="3"/>
            <a:endCxn id="41" idx="1"/>
          </p:cNvCxnSpPr>
          <p:nvPr/>
        </p:nvCxnSpPr>
        <p:spPr>
          <a:xfrm>
            <a:off x="1352600" y="2109821"/>
            <a:ext cx="1224136" cy="494860"/>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27D99278-82C2-F143-9585-37117A39FCFD}"/>
              </a:ext>
            </a:extLst>
          </p:cNvPr>
          <p:cNvSpPr txBox="1"/>
          <p:nvPr/>
        </p:nvSpPr>
        <p:spPr>
          <a:xfrm>
            <a:off x="2576735" y="3717032"/>
            <a:ext cx="1673856" cy="1754326"/>
          </a:xfrm>
          <a:prstGeom prst="rect">
            <a:avLst/>
          </a:prstGeom>
          <a:noFill/>
          <a:ln w="12700">
            <a:solidFill>
              <a:schemeClr val="accent1"/>
            </a:solidFill>
          </a:ln>
        </p:spPr>
        <p:txBody>
          <a:bodyPr wrap="none" rtlCol="0">
            <a:spAutoFit/>
          </a:bodyPr>
          <a:lstStyle/>
          <a:p>
            <a:r>
              <a:rPr lang="en-US" altLang="ko-KR" sz="900" dirty="0"/>
              <a:t>kind: </a:t>
            </a:r>
            <a:r>
              <a:rPr lang="en-US" altLang="ko-KR" sz="900" dirty="0" err="1"/>
              <a:t>PersistentVolumeClaim</a:t>
            </a:r>
            <a:endParaRPr lang="en-US" altLang="ko-KR" sz="900" dirty="0"/>
          </a:p>
          <a:p>
            <a:r>
              <a:rPr lang="en-US" altLang="ko-KR" sz="900" dirty="0" err="1"/>
              <a:t>apiVersion</a:t>
            </a:r>
            <a:r>
              <a:rPr lang="en-US" altLang="ko-KR" sz="900" dirty="0"/>
              <a:t>: v1</a:t>
            </a:r>
          </a:p>
          <a:p>
            <a:r>
              <a:rPr lang="en-US" altLang="ko-KR" sz="900" dirty="0"/>
              <a:t>metadata:</a:t>
            </a:r>
          </a:p>
          <a:p>
            <a:r>
              <a:rPr lang="en-US" altLang="ko-KR" sz="900" dirty="0"/>
              <a:t>  name: </a:t>
            </a:r>
            <a:r>
              <a:rPr lang="en-US" altLang="ko-KR" sz="900" dirty="0" err="1"/>
              <a:t>mysql-volumeclaim</a:t>
            </a:r>
            <a:endParaRPr lang="en-US" altLang="ko-KR" sz="900" dirty="0"/>
          </a:p>
          <a:p>
            <a:r>
              <a:rPr lang="en-US" altLang="ko-KR" sz="900" dirty="0"/>
              <a:t>spec:</a:t>
            </a:r>
          </a:p>
          <a:p>
            <a:r>
              <a:rPr lang="en-US" altLang="ko-KR" sz="900" dirty="0"/>
              <a:t>  </a:t>
            </a:r>
            <a:r>
              <a:rPr lang="en-US" altLang="ko-KR" sz="900" dirty="0" err="1"/>
              <a:t>storageClassName</a:t>
            </a:r>
            <a:r>
              <a:rPr lang="en-US" altLang="ko-KR" sz="900" dirty="0"/>
              <a:t>: gold</a:t>
            </a:r>
          </a:p>
          <a:p>
            <a:r>
              <a:rPr lang="en-US" altLang="ko-KR" sz="900" dirty="0"/>
              <a:t>  </a:t>
            </a:r>
            <a:r>
              <a:rPr lang="en-US" altLang="ko-KR" sz="900" dirty="0" err="1"/>
              <a:t>accessModes</a:t>
            </a:r>
            <a:r>
              <a:rPr lang="en-US" altLang="ko-KR" sz="900" dirty="0"/>
              <a:t>:</a:t>
            </a:r>
          </a:p>
          <a:p>
            <a:r>
              <a:rPr lang="en-US" altLang="ko-KR" sz="900" dirty="0"/>
              <a:t>    - </a:t>
            </a:r>
            <a:r>
              <a:rPr lang="en-US" altLang="ko-KR" sz="900" dirty="0" err="1"/>
              <a:t>ReadWriteOnce</a:t>
            </a:r>
            <a:endParaRPr lang="en-US" altLang="ko-KR" sz="900" dirty="0"/>
          </a:p>
          <a:p>
            <a:r>
              <a:rPr lang="en-US" altLang="ko-KR" sz="900" dirty="0"/>
              <a:t>  resources:</a:t>
            </a:r>
          </a:p>
          <a:p>
            <a:r>
              <a:rPr lang="en-US" altLang="ko-KR" sz="900" dirty="0"/>
              <a:t>    requests:</a:t>
            </a:r>
          </a:p>
          <a:p>
            <a:r>
              <a:rPr lang="en-US" altLang="ko-KR" sz="900" dirty="0"/>
              <a:t>      storage: 20Gi</a:t>
            </a:r>
          </a:p>
          <a:p>
            <a:endParaRPr lang="en-US" altLang="ko-KR" sz="900" dirty="0"/>
          </a:p>
        </p:txBody>
      </p:sp>
      <p:sp>
        <p:nvSpPr>
          <p:cNvPr id="61" name="타원 8">
            <a:extLst>
              <a:ext uri="{FF2B5EF4-FFF2-40B4-BE49-F238E27FC236}">
                <a16:creationId xmlns:a16="http://schemas.microsoft.com/office/drawing/2014/main" id="{0A96CC4D-3BA0-0942-B559-713A152524DA}"/>
              </a:ext>
            </a:extLst>
          </p:cNvPr>
          <p:cNvSpPr/>
          <p:nvPr/>
        </p:nvSpPr>
        <p:spPr>
          <a:xfrm>
            <a:off x="121124" y="190003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63" name="TextBox 62">
            <a:extLst>
              <a:ext uri="{FF2B5EF4-FFF2-40B4-BE49-F238E27FC236}">
                <a16:creationId xmlns:a16="http://schemas.microsoft.com/office/drawing/2014/main" id="{6166D461-3CA9-754B-90A6-65D10CB8662B}"/>
              </a:ext>
            </a:extLst>
          </p:cNvPr>
          <p:cNvSpPr txBox="1"/>
          <p:nvPr/>
        </p:nvSpPr>
        <p:spPr>
          <a:xfrm>
            <a:off x="326096" y="6309320"/>
            <a:ext cx="1314536" cy="180000"/>
          </a:xfrm>
          <a:prstGeom prst="rect">
            <a:avLst/>
          </a:prstGeom>
          <a:noFill/>
          <a:ln w="28575">
            <a:solidFill>
              <a:srgbClr val="FF0000"/>
            </a:solidFill>
            <a:prstDash val="sysDash"/>
          </a:ln>
        </p:spPr>
        <p:txBody>
          <a:bodyPr wrap="square" rtlCol="0">
            <a:spAutoFit/>
          </a:bodyPr>
          <a:lstStyle/>
          <a:p>
            <a:endParaRPr lang="en-US" dirty="0"/>
          </a:p>
        </p:txBody>
      </p:sp>
      <p:sp>
        <p:nvSpPr>
          <p:cNvPr id="64" name="타원 8">
            <a:extLst>
              <a:ext uri="{FF2B5EF4-FFF2-40B4-BE49-F238E27FC236}">
                <a16:creationId xmlns:a16="http://schemas.microsoft.com/office/drawing/2014/main" id="{03C51984-FCB0-4647-AD42-242D9AF71810}"/>
              </a:ext>
            </a:extLst>
          </p:cNvPr>
          <p:cNvSpPr/>
          <p:nvPr/>
        </p:nvSpPr>
        <p:spPr>
          <a:xfrm>
            <a:off x="121123" y="620442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cxnSp>
        <p:nvCxnSpPr>
          <p:cNvPr id="66" name="Elbow Connector 65">
            <a:extLst>
              <a:ext uri="{FF2B5EF4-FFF2-40B4-BE49-F238E27FC236}">
                <a16:creationId xmlns:a16="http://schemas.microsoft.com/office/drawing/2014/main" id="{FC0052C4-5F72-E945-BC27-485FEBAA444C}"/>
              </a:ext>
            </a:extLst>
          </p:cNvPr>
          <p:cNvCxnSpPr>
            <a:cxnSpLocks/>
            <a:stCxn id="63" idx="3"/>
            <a:endCxn id="60" idx="1"/>
          </p:cNvCxnSpPr>
          <p:nvPr/>
        </p:nvCxnSpPr>
        <p:spPr>
          <a:xfrm flipV="1">
            <a:off x="1640632" y="4594195"/>
            <a:ext cx="936103" cy="1805125"/>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C477EAE5-DF26-3640-8089-7DE5FED3D0CD}"/>
              </a:ext>
            </a:extLst>
          </p:cNvPr>
          <p:cNvSpPr txBox="1"/>
          <p:nvPr/>
        </p:nvSpPr>
        <p:spPr>
          <a:xfrm>
            <a:off x="2480390" y="3464338"/>
            <a:ext cx="1824538" cy="246221"/>
          </a:xfrm>
          <a:prstGeom prst="rect">
            <a:avLst/>
          </a:prstGeom>
          <a:noFill/>
        </p:spPr>
        <p:txBody>
          <a:bodyPr wrap="none" rtlCol="0">
            <a:spAutoFit/>
          </a:bodyPr>
          <a:lstStyle/>
          <a:p>
            <a:r>
              <a:rPr lang="en-US" altLang="ko-KR" sz="1000" dirty="0" err="1"/>
              <a:t>presistent</a:t>
            </a:r>
            <a:r>
              <a:rPr lang="en-US" altLang="ko-KR" sz="1000" dirty="0"/>
              <a:t>-volume-</a:t>
            </a:r>
            <a:r>
              <a:rPr lang="en-US" altLang="ko-KR" sz="1000" dirty="0" err="1"/>
              <a:t>claim.yml</a:t>
            </a:r>
            <a:endParaRPr lang="ko-KR" altLang="en-US" sz="1000" dirty="0"/>
          </a:p>
        </p:txBody>
      </p:sp>
      <p:sp>
        <p:nvSpPr>
          <p:cNvPr id="68" name="TextBox 67">
            <a:extLst>
              <a:ext uri="{FF2B5EF4-FFF2-40B4-BE49-F238E27FC236}">
                <a16:creationId xmlns:a16="http://schemas.microsoft.com/office/drawing/2014/main" id="{910F2D6D-C3B3-6B4B-966C-C74A5F92622B}"/>
              </a:ext>
            </a:extLst>
          </p:cNvPr>
          <p:cNvSpPr txBox="1"/>
          <p:nvPr/>
        </p:nvSpPr>
        <p:spPr>
          <a:xfrm>
            <a:off x="4592960" y="3713257"/>
            <a:ext cx="5184576" cy="646331"/>
          </a:xfrm>
          <a:prstGeom prst="rect">
            <a:avLst/>
          </a:prstGeom>
          <a:noFill/>
        </p:spPr>
        <p:txBody>
          <a:bodyPr wrap="square" rtlCol="0">
            <a:spAutoFit/>
          </a:bodyPr>
          <a:lstStyle/>
          <a:p>
            <a:r>
              <a:rPr lang="en-US" altLang="ko-KR" sz="900" b="1" dirty="0"/>
              <a:t>Persistent-Volume-Claim (PVC):</a:t>
            </a:r>
            <a:r>
              <a:rPr lang="en-US" altLang="ko-KR" sz="900" dirty="0"/>
              <a:t> A </a:t>
            </a:r>
            <a:r>
              <a:rPr lang="en-US" altLang="ko-KR" sz="900" dirty="0" err="1"/>
              <a:t>PersistentVolumeClaim</a:t>
            </a:r>
            <a:r>
              <a:rPr lang="en-US" altLang="ko-KR" sz="900" dirty="0"/>
              <a:t> (PVC) is a request for storage by a user. It is similar to a pod. Pods consume node resources and PVCs consume PV resources. Pods can request specific levels of resources (CPU and Memory). Claims can request specific size and access modes (e.g., can be mounted once read/write or many times read-only).</a:t>
            </a:r>
          </a:p>
        </p:txBody>
      </p:sp>
      <p:sp>
        <p:nvSpPr>
          <p:cNvPr id="69" name="TextBox 68">
            <a:extLst>
              <a:ext uri="{FF2B5EF4-FFF2-40B4-BE49-F238E27FC236}">
                <a16:creationId xmlns:a16="http://schemas.microsoft.com/office/drawing/2014/main" id="{5B3A5092-483A-CE43-B202-F3671C513AD5}"/>
              </a:ext>
            </a:extLst>
          </p:cNvPr>
          <p:cNvSpPr txBox="1"/>
          <p:nvPr/>
        </p:nvSpPr>
        <p:spPr>
          <a:xfrm>
            <a:off x="5169024" y="4274963"/>
            <a:ext cx="3064878" cy="369332"/>
          </a:xfrm>
          <a:prstGeom prst="rect">
            <a:avLst/>
          </a:prstGeom>
          <a:noFill/>
        </p:spPr>
        <p:txBody>
          <a:bodyPr wrap="none" rtlCol="0">
            <a:spAutoFit/>
          </a:bodyPr>
          <a:lstStyle/>
          <a:p>
            <a:r>
              <a:rPr lang="en-US" altLang="ko-KR" dirty="0"/>
              <a:t>2. Create Persistent Volume</a:t>
            </a:r>
            <a:endParaRPr lang="ko-KR" altLang="en-US"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5357081" y="4607550"/>
            <a:ext cx="3230372" cy="261610"/>
          </a:xfrm>
          <a:prstGeom prst="rect">
            <a:avLst/>
          </a:prstGeom>
          <a:noFill/>
        </p:spPr>
        <p:txBody>
          <a:bodyPr wrap="none" rtlCol="0">
            <a:spAutoFit/>
          </a:bodyPr>
          <a:lstStyle/>
          <a:p>
            <a:r>
              <a:rPr lang="en-US" altLang="ko-KR" sz="1100" dirty="0"/>
              <a:t>$ kubectl create –f </a:t>
            </a:r>
            <a:r>
              <a:rPr lang="en-US" altLang="ko-KR" sz="1100" dirty="0" err="1"/>
              <a:t>presistent</a:t>
            </a:r>
            <a:r>
              <a:rPr lang="en-US" altLang="ko-KR" sz="1100" dirty="0"/>
              <a:t>-volume-</a:t>
            </a:r>
            <a:r>
              <a:rPr lang="en-US" altLang="ko-KR" sz="1100" dirty="0" err="1"/>
              <a:t>claim.yml</a:t>
            </a:r>
            <a:endParaRPr lang="en-US" altLang="ko-KR" sz="1100" dirty="0"/>
          </a:p>
        </p:txBody>
      </p:sp>
      <p:sp>
        <p:nvSpPr>
          <p:cNvPr id="77" name="TextBox 76">
            <a:extLst>
              <a:ext uri="{FF2B5EF4-FFF2-40B4-BE49-F238E27FC236}">
                <a16:creationId xmlns:a16="http://schemas.microsoft.com/office/drawing/2014/main" id="{203E67E5-8A72-0043-8594-5F69815AA321}"/>
              </a:ext>
            </a:extLst>
          </p:cNvPr>
          <p:cNvSpPr txBox="1"/>
          <p:nvPr/>
        </p:nvSpPr>
        <p:spPr>
          <a:xfrm>
            <a:off x="2691476" y="2476338"/>
            <a:ext cx="749356" cy="136544"/>
          </a:xfrm>
          <a:prstGeom prst="rect">
            <a:avLst/>
          </a:prstGeom>
          <a:noFill/>
          <a:ln w="28575">
            <a:solidFill>
              <a:srgbClr val="FF0000"/>
            </a:solidFill>
            <a:prstDash val="solid"/>
          </a:ln>
        </p:spPr>
        <p:txBody>
          <a:bodyPr wrap="square" rtlCol="0">
            <a:spAutoFit/>
          </a:bodyPr>
          <a:lstStyle/>
          <a:p>
            <a:endParaRPr lang="en-US" dirty="0"/>
          </a:p>
        </p:txBody>
      </p:sp>
      <p:sp>
        <p:nvSpPr>
          <p:cNvPr id="84" name="TextBox 83">
            <a:extLst>
              <a:ext uri="{FF2B5EF4-FFF2-40B4-BE49-F238E27FC236}">
                <a16:creationId xmlns:a16="http://schemas.microsoft.com/office/drawing/2014/main" id="{40A30A2C-9660-8048-AB22-93A520BEE12D}"/>
              </a:ext>
            </a:extLst>
          </p:cNvPr>
          <p:cNvSpPr txBox="1"/>
          <p:nvPr/>
        </p:nvSpPr>
        <p:spPr>
          <a:xfrm>
            <a:off x="2723458" y="4437111"/>
            <a:ext cx="1293438" cy="144000"/>
          </a:xfrm>
          <a:prstGeom prst="rect">
            <a:avLst/>
          </a:prstGeom>
          <a:noFill/>
          <a:ln w="28575">
            <a:solidFill>
              <a:srgbClr val="FF0000"/>
            </a:solidFill>
            <a:prstDash val="solid"/>
          </a:ln>
        </p:spPr>
        <p:txBody>
          <a:bodyPr wrap="square" rtlCol="0">
            <a:spAutoFit/>
          </a:bodyPr>
          <a:lstStyle/>
          <a:p>
            <a:endParaRPr lang="en-US" dirty="0"/>
          </a:p>
        </p:txBody>
      </p:sp>
      <p:cxnSp>
        <p:nvCxnSpPr>
          <p:cNvPr id="18" name="Elbow Connector 17">
            <a:extLst>
              <a:ext uri="{FF2B5EF4-FFF2-40B4-BE49-F238E27FC236}">
                <a16:creationId xmlns:a16="http://schemas.microsoft.com/office/drawing/2014/main" id="{F811C246-CC50-F940-A8BB-0B71B8AC6299}"/>
              </a:ext>
            </a:extLst>
          </p:cNvPr>
          <p:cNvCxnSpPr>
            <a:cxnSpLocks/>
            <a:stCxn id="77" idx="3"/>
            <a:endCxn id="84" idx="3"/>
          </p:cNvCxnSpPr>
          <p:nvPr/>
        </p:nvCxnSpPr>
        <p:spPr>
          <a:xfrm>
            <a:off x="3440832" y="2544610"/>
            <a:ext cx="576064" cy="1964501"/>
          </a:xfrm>
          <a:prstGeom prst="bentConnector3">
            <a:avLst>
              <a:gd name="adj1" fmla="val 139683"/>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B3DA675D-1E43-BE45-8781-B1D1CAC0683B}"/>
              </a:ext>
            </a:extLst>
          </p:cNvPr>
          <p:cNvSpPr txBox="1"/>
          <p:nvPr/>
        </p:nvSpPr>
        <p:spPr>
          <a:xfrm>
            <a:off x="4328455" y="5013176"/>
            <a:ext cx="2861681" cy="261610"/>
          </a:xfrm>
          <a:prstGeom prst="rect">
            <a:avLst/>
          </a:prstGeom>
          <a:noFill/>
        </p:spPr>
        <p:txBody>
          <a:bodyPr wrap="none" rtlCol="0">
            <a:spAutoFit/>
          </a:bodyPr>
          <a:lstStyle/>
          <a:p>
            <a:r>
              <a:rPr lang="en-US" altLang="ko-KR" sz="1100" b="1" dirty="0"/>
              <a:t>Openstack Cinder Sample Screen Short:</a:t>
            </a:r>
          </a:p>
        </p:txBody>
      </p:sp>
      <p:pic>
        <p:nvPicPr>
          <p:cNvPr id="26" name="Picture 25">
            <a:extLst>
              <a:ext uri="{FF2B5EF4-FFF2-40B4-BE49-F238E27FC236}">
                <a16:creationId xmlns:a16="http://schemas.microsoft.com/office/drawing/2014/main" id="{A5B8CCC4-9ADF-AD48-8DDB-23B1B7C6AC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04879" y="5456371"/>
            <a:ext cx="5444665" cy="711548"/>
          </a:xfrm>
          <a:prstGeom prst="rect">
            <a:avLst/>
          </a:prstGeom>
        </p:spPr>
      </p:pic>
      <p:sp>
        <p:nvSpPr>
          <p:cNvPr id="88" name="TextBox 87">
            <a:extLst>
              <a:ext uri="{FF2B5EF4-FFF2-40B4-BE49-F238E27FC236}">
                <a16:creationId xmlns:a16="http://schemas.microsoft.com/office/drawing/2014/main" id="{3B62BDB0-DA27-0445-A31D-74F6177D8DE8}"/>
              </a:ext>
            </a:extLst>
          </p:cNvPr>
          <p:cNvSpPr txBox="1"/>
          <p:nvPr/>
        </p:nvSpPr>
        <p:spPr>
          <a:xfrm>
            <a:off x="3843841" y="1446308"/>
            <a:ext cx="1367682" cy="261610"/>
          </a:xfrm>
          <a:prstGeom prst="rect">
            <a:avLst/>
          </a:prstGeom>
          <a:noFill/>
        </p:spPr>
        <p:txBody>
          <a:bodyPr wrap="none" rtlCol="0">
            <a:spAutoFit/>
          </a:bodyPr>
          <a:lstStyle/>
          <a:p>
            <a:r>
              <a:rPr lang="en-US" altLang="ko-KR" sz="1100" dirty="0"/>
              <a:t>Dynamic Provision</a:t>
            </a:r>
          </a:p>
        </p:txBody>
      </p:sp>
    </p:spTree>
    <p:extLst>
      <p:ext uri="{BB962C8B-B14F-4D97-AF65-F5344CB8AC3E}">
        <p14:creationId xmlns:p14="http://schemas.microsoft.com/office/powerpoint/2010/main" val="2447101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6. Kubo Volume Service (3/5)</a:t>
            </a:r>
            <a:br>
              <a:rPr kumimoji="1" lang="en-US" altLang="ko-KR" dirty="0"/>
            </a:br>
            <a:r>
              <a:rPr kumimoji="1" lang="en-US" altLang="ko-KR" dirty="0"/>
              <a:t>  - Static Provision Architecture (3/5)</a:t>
            </a:r>
          </a:p>
        </p:txBody>
      </p:sp>
      <p:sp>
        <p:nvSpPr>
          <p:cNvPr id="7" name="Rounded Rectangle 6">
            <a:extLst>
              <a:ext uri="{FF2B5EF4-FFF2-40B4-BE49-F238E27FC236}">
                <a16:creationId xmlns:a16="http://schemas.microsoft.com/office/drawing/2014/main" id="{AF166FDD-AFA0-CF42-B262-B5D22B5ABC55}"/>
              </a:ext>
            </a:extLst>
          </p:cNvPr>
          <p:cNvSpPr/>
          <p:nvPr/>
        </p:nvSpPr>
        <p:spPr>
          <a:xfrm>
            <a:off x="3838648" y="1052736"/>
            <a:ext cx="2187395"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Kubernetes Master </a:t>
            </a:r>
          </a:p>
        </p:txBody>
      </p:sp>
      <p:sp>
        <p:nvSpPr>
          <p:cNvPr id="36" name="Rounded Rectangle 35">
            <a:extLst>
              <a:ext uri="{FF2B5EF4-FFF2-40B4-BE49-F238E27FC236}">
                <a16:creationId xmlns:a16="http://schemas.microsoft.com/office/drawing/2014/main" id="{65DC5A8E-F962-BA40-9438-E1AAB7BCAB58}"/>
              </a:ext>
            </a:extLst>
          </p:cNvPr>
          <p:cNvSpPr/>
          <p:nvPr/>
        </p:nvSpPr>
        <p:spPr>
          <a:xfrm>
            <a:off x="3944888" y="2128834"/>
            <a:ext cx="2088232" cy="2795602"/>
          </a:xfrm>
          <a:prstGeom prst="roundRect">
            <a:avLst>
              <a:gd name="adj"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7" name="Rectangle 36">
            <a:extLst>
              <a:ext uri="{FF2B5EF4-FFF2-40B4-BE49-F238E27FC236}">
                <a16:creationId xmlns:a16="http://schemas.microsoft.com/office/drawing/2014/main" id="{D44E9F14-A578-2F45-9913-75CE3A5D83BA}"/>
              </a:ext>
            </a:extLst>
          </p:cNvPr>
          <p:cNvSpPr/>
          <p:nvPr/>
        </p:nvSpPr>
        <p:spPr>
          <a:xfrm>
            <a:off x="3952074" y="2124894"/>
            <a:ext cx="1926110" cy="28803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Kubo Worker Node VM </a:t>
            </a:r>
          </a:p>
        </p:txBody>
      </p:sp>
      <p:pic>
        <p:nvPicPr>
          <p:cNvPr id="38" name="Picture 37">
            <a:extLst>
              <a:ext uri="{FF2B5EF4-FFF2-40B4-BE49-F238E27FC236}">
                <a16:creationId xmlns:a16="http://schemas.microsoft.com/office/drawing/2014/main" id="{E570F721-D6A1-4246-B7DC-08E8E6544EF8}"/>
              </a:ext>
            </a:extLst>
          </p:cNvPr>
          <p:cNvPicPr>
            <a:picLocks noChangeAspect="1"/>
          </p:cNvPicPr>
          <p:nvPr/>
        </p:nvPicPr>
        <p:blipFill>
          <a:blip r:embed="rId3"/>
          <a:stretch>
            <a:fillRect/>
          </a:stretch>
        </p:blipFill>
        <p:spPr>
          <a:xfrm>
            <a:off x="4154910" y="4136892"/>
            <a:ext cx="394545" cy="385105"/>
          </a:xfrm>
          <a:prstGeom prst="rect">
            <a:avLst/>
          </a:prstGeom>
        </p:spPr>
      </p:pic>
      <p:sp>
        <p:nvSpPr>
          <p:cNvPr id="44" name="TextBox 43">
            <a:extLst>
              <a:ext uri="{FF2B5EF4-FFF2-40B4-BE49-F238E27FC236}">
                <a16:creationId xmlns:a16="http://schemas.microsoft.com/office/drawing/2014/main" id="{5D27E995-0FE4-C447-8072-596DDE78EBE9}"/>
              </a:ext>
            </a:extLst>
          </p:cNvPr>
          <p:cNvSpPr txBox="1"/>
          <p:nvPr/>
        </p:nvSpPr>
        <p:spPr>
          <a:xfrm>
            <a:off x="4802486" y="4476850"/>
            <a:ext cx="967589" cy="287576"/>
          </a:xfrm>
          <a:prstGeom prst="rect">
            <a:avLst/>
          </a:prstGeom>
          <a:noFill/>
        </p:spPr>
        <p:txBody>
          <a:bodyPr wrap="square" rtlCol="0">
            <a:spAutoFit/>
          </a:bodyPr>
          <a:lstStyle/>
          <a:p>
            <a:r>
              <a:rPr lang="en-US" sz="1200" dirty="0"/>
              <a:t>Pod2</a:t>
            </a:r>
            <a:endParaRPr lang="en-US" sz="1600" dirty="0"/>
          </a:p>
        </p:txBody>
      </p:sp>
      <p:pic>
        <p:nvPicPr>
          <p:cNvPr id="45" name="Picture 44">
            <a:extLst>
              <a:ext uri="{FF2B5EF4-FFF2-40B4-BE49-F238E27FC236}">
                <a16:creationId xmlns:a16="http://schemas.microsoft.com/office/drawing/2014/main" id="{C2132ADA-2F4B-EA49-A578-E2C5F17D06E7}"/>
              </a:ext>
            </a:extLst>
          </p:cNvPr>
          <p:cNvPicPr>
            <a:picLocks noChangeAspect="1"/>
          </p:cNvPicPr>
          <p:nvPr/>
        </p:nvPicPr>
        <p:blipFill>
          <a:blip r:embed="rId3"/>
          <a:stretch>
            <a:fillRect/>
          </a:stretch>
        </p:blipFill>
        <p:spPr>
          <a:xfrm>
            <a:off x="4827736" y="4132348"/>
            <a:ext cx="394545" cy="385105"/>
          </a:xfrm>
          <a:prstGeom prst="rect">
            <a:avLst/>
          </a:prstGeom>
        </p:spPr>
      </p:pic>
      <p:pic>
        <p:nvPicPr>
          <p:cNvPr id="46" name="Picture 45">
            <a:extLst>
              <a:ext uri="{FF2B5EF4-FFF2-40B4-BE49-F238E27FC236}">
                <a16:creationId xmlns:a16="http://schemas.microsoft.com/office/drawing/2014/main" id="{7790DA45-3D05-4A4B-9257-4BB1A8B90A5F}"/>
              </a:ext>
            </a:extLst>
          </p:cNvPr>
          <p:cNvPicPr>
            <a:picLocks noChangeAspect="1"/>
          </p:cNvPicPr>
          <p:nvPr/>
        </p:nvPicPr>
        <p:blipFill>
          <a:blip r:embed="rId3"/>
          <a:stretch>
            <a:fillRect/>
          </a:stretch>
        </p:blipFill>
        <p:spPr>
          <a:xfrm>
            <a:off x="5503640" y="4139307"/>
            <a:ext cx="394545" cy="385105"/>
          </a:xfrm>
          <a:prstGeom prst="rect">
            <a:avLst/>
          </a:prstGeom>
        </p:spPr>
      </p:pic>
      <p:sp>
        <p:nvSpPr>
          <p:cNvPr id="47" name="TextBox 46">
            <a:extLst>
              <a:ext uri="{FF2B5EF4-FFF2-40B4-BE49-F238E27FC236}">
                <a16:creationId xmlns:a16="http://schemas.microsoft.com/office/drawing/2014/main" id="{80D99061-E4F7-1448-BE86-9D78E76CE81A}"/>
              </a:ext>
            </a:extLst>
          </p:cNvPr>
          <p:cNvSpPr txBox="1"/>
          <p:nvPr/>
        </p:nvSpPr>
        <p:spPr>
          <a:xfrm>
            <a:off x="5343812" y="4476850"/>
            <a:ext cx="967589" cy="287576"/>
          </a:xfrm>
          <a:prstGeom prst="rect">
            <a:avLst/>
          </a:prstGeom>
          <a:noFill/>
        </p:spPr>
        <p:txBody>
          <a:bodyPr wrap="square" rtlCol="0">
            <a:spAutoFit/>
          </a:bodyPr>
          <a:lstStyle/>
          <a:p>
            <a:r>
              <a:rPr lang="en-US" sz="1200" dirty="0"/>
              <a:t>  Pod3 </a:t>
            </a:r>
            <a:endParaRPr lang="en-US" sz="1600" dirty="0"/>
          </a:p>
        </p:txBody>
      </p:sp>
      <p:sp>
        <p:nvSpPr>
          <p:cNvPr id="10" name="Rectangle 9">
            <a:extLst>
              <a:ext uri="{FF2B5EF4-FFF2-40B4-BE49-F238E27FC236}">
                <a16:creationId xmlns:a16="http://schemas.microsoft.com/office/drawing/2014/main" id="{55D16FBD-ABC4-814A-B316-8EDD0A40FE4F}"/>
              </a:ext>
            </a:extLst>
          </p:cNvPr>
          <p:cNvSpPr/>
          <p:nvPr/>
        </p:nvSpPr>
        <p:spPr>
          <a:xfrm>
            <a:off x="4016897" y="2944442"/>
            <a:ext cx="1870964" cy="1115898"/>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10060B3-263E-BD4E-98F2-A51FD1D9BECA}"/>
              </a:ext>
            </a:extLst>
          </p:cNvPr>
          <p:cNvSpPr txBox="1"/>
          <p:nvPr/>
        </p:nvSpPr>
        <p:spPr>
          <a:xfrm>
            <a:off x="4116546" y="2964337"/>
            <a:ext cx="1801567" cy="261610"/>
          </a:xfrm>
          <a:prstGeom prst="rect">
            <a:avLst/>
          </a:prstGeom>
          <a:noFill/>
        </p:spPr>
        <p:txBody>
          <a:bodyPr wrap="square" rtlCol="0">
            <a:spAutoFit/>
          </a:bodyPr>
          <a:lstStyle/>
          <a:p>
            <a:r>
              <a:rPr lang="en-US" sz="1100" b="1" dirty="0"/>
              <a:t>Persistent Volume (PV)</a:t>
            </a:r>
          </a:p>
        </p:txBody>
      </p:sp>
      <p:sp>
        <p:nvSpPr>
          <p:cNvPr id="12" name="Rounded Rectangle 11">
            <a:extLst>
              <a:ext uri="{FF2B5EF4-FFF2-40B4-BE49-F238E27FC236}">
                <a16:creationId xmlns:a16="http://schemas.microsoft.com/office/drawing/2014/main" id="{1674D5AD-69E0-1C41-9379-37E72D2127B9}"/>
              </a:ext>
            </a:extLst>
          </p:cNvPr>
          <p:cNvSpPr/>
          <p:nvPr/>
        </p:nvSpPr>
        <p:spPr>
          <a:xfrm>
            <a:off x="4083550" y="3244170"/>
            <a:ext cx="792088"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GCE-</a:t>
            </a:r>
            <a:r>
              <a:rPr lang="en-US" sz="900" b="1" dirty="0" err="1"/>
              <a:t>PDisk</a:t>
            </a:r>
            <a:endParaRPr lang="en-US" sz="900" b="1" dirty="0"/>
          </a:p>
        </p:txBody>
      </p:sp>
      <p:sp>
        <p:nvSpPr>
          <p:cNvPr id="50" name="Rounded Rectangle 49">
            <a:extLst>
              <a:ext uri="{FF2B5EF4-FFF2-40B4-BE49-F238E27FC236}">
                <a16:creationId xmlns:a16="http://schemas.microsoft.com/office/drawing/2014/main" id="{C8A24FD3-4435-284E-A04C-52C4F50983DC}"/>
              </a:ext>
            </a:extLst>
          </p:cNvPr>
          <p:cNvSpPr/>
          <p:nvPr/>
        </p:nvSpPr>
        <p:spPr>
          <a:xfrm>
            <a:off x="4988125" y="3244170"/>
            <a:ext cx="792088"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AWS-EBS</a:t>
            </a:r>
          </a:p>
        </p:txBody>
      </p:sp>
      <p:sp>
        <p:nvSpPr>
          <p:cNvPr id="51" name="Rounded Rectangle 50">
            <a:extLst>
              <a:ext uri="{FF2B5EF4-FFF2-40B4-BE49-F238E27FC236}">
                <a16:creationId xmlns:a16="http://schemas.microsoft.com/office/drawing/2014/main" id="{E77BD51F-37DB-A64C-83CC-862469A1C3FA}"/>
              </a:ext>
            </a:extLst>
          </p:cNvPr>
          <p:cNvSpPr/>
          <p:nvPr/>
        </p:nvSpPr>
        <p:spPr>
          <a:xfrm>
            <a:off x="4087122" y="3505732"/>
            <a:ext cx="595355"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err="1"/>
              <a:t>CephFS</a:t>
            </a:r>
            <a:endParaRPr lang="en-US" sz="900" b="1" dirty="0"/>
          </a:p>
        </p:txBody>
      </p:sp>
      <p:sp>
        <p:nvSpPr>
          <p:cNvPr id="52" name="Rounded Rectangle 51">
            <a:extLst>
              <a:ext uri="{FF2B5EF4-FFF2-40B4-BE49-F238E27FC236}">
                <a16:creationId xmlns:a16="http://schemas.microsoft.com/office/drawing/2014/main" id="{CC306310-F938-6142-AD5E-46A540F4C400}"/>
              </a:ext>
            </a:extLst>
          </p:cNvPr>
          <p:cNvSpPr/>
          <p:nvPr/>
        </p:nvSpPr>
        <p:spPr>
          <a:xfrm>
            <a:off x="4736976" y="3510592"/>
            <a:ext cx="576064"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Cinder</a:t>
            </a:r>
            <a:endParaRPr lang="en-US" sz="900" b="1" dirty="0"/>
          </a:p>
        </p:txBody>
      </p:sp>
      <p:sp>
        <p:nvSpPr>
          <p:cNvPr id="53" name="Rounded Rectangle 52">
            <a:extLst>
              <a:ext uri="{FF2B5EF4-FFF2-40B4-BE49-F238E27FC236}">
                <a16:creationId xmlns:a16="http://schemas.microsoft.com/office/drawing/2014/main" id="{A6D8E978-16E7-F54E-A9F9-3F329D8A4304}"/>
              </a:ext>
            </a:extLst>
          </p:cNvPr>
          <p:cNvSpPr/>
          <p:nvPr/>
        </p:nvSpPr>
        <p:spPr>
          <a:xfrm>
            <a:off x="5387174" y="3513085"/>
            <a:ext cx="440432"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t>NFS</a:t>
            </a:r>
          </a:p>
        </p:txBody>
      </p:sp>
      <p:sp>
        <p:nvSpPr>
          <p:cNvPr id="54" name="Rounded Rectangle 53">
            <a:extLst>
              <a:ext uri="{FF2B5EF4-FFF2-40B4-BE49-F238E27FC236}">
                <a16:creationId xmlns:a16="http://schemas.microsoft.com/office/drawing/2014/main" id="{F259962B-6D43-3142-A6FE-5213003CC214}"/>
              </a:ext>
            </a:extLst>
          </p:cNvPr>
          <p:cNvSpPr/>
          <p:nvPr/>
        </p:nvSpPr>
        <p:spPr>
          <a:xfrm>
            <a:off x="4081768" y="3814302"/>
            <a:ext cx="718936" cy="2160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err="1"/>
              <a:t>AzureDisk</a:t>
            </a:r>
            <a:endParaRPr lang="en-US" sz="900" b="1" dirty="0"/>
          </a:p>
        </p:txBody>
      </p:sp>
      <p:sp>
        <p:nvSpPr>
          <p:cNvPr id="55" name="Rounded Rectangle 54">
            <a:extLst>
              <a:ext uri="{FF2B5EF4-FFF2-40B4-BE49-F238E27FC236}">
                <a16:creationId xmlns:a16="http://schemas.microsoft.com/office/drawing/2014/main" id="{9BC76880-DA8C-2B4C-B532-14BF44E80220}"/>
              </a:ext>
            </a:extLst>
          </p:cNvPr>
          <p:cNvSpPr/>
          <p:nvPr/>
        </p:nvSpPr>
        <p:spPr>
          <a:xfrm>
            <a:off x="4884018" y="3814068"/>
            <a:ext cx="718936" cy="2184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t>vSphere</a:t>
            </a:r>
          </a:p>
          <a:p>
            <a:pPr algn="ctr"/>
            <a:r>
              <a:rPr lang="en-US" sz="800" b="1" dirty="0"/>
              <a:t>Volume</a:t>
            </a:r>
          </a:p>
        </p:txBody>
      </p:sp>
      <p:sp>
        <p:nvSpPr>
          <p:cNvPr id="57" name="TextBox 56">
            <a:extLst>
              <a:ext uri="{FF2B5EF4-FFF2-40B4-BE49-F238E27FC236}">
                <a16:creationId xmlns:a16="http://schemas.microsoft.com/office/drawing/2014/main" id="{B7821A4C-BD48-6444-BDFB-31C57F266070}"/>
              </a:ext>
            </a:extLst>
          </p:cNvPr>
          <p:cNvSpPr txBox="1"/>
          <p:nvPr/>
        </p:nvSpPr>
        <p:spPr>
          <a:xfrm>
            <a:off x="5600193" y="3804696"/>
            <a:ext cx="360040" cy="230832"/>
          </a:xfrm>
          <a:prstGeom prst="rect">
            <a:avLst/>
          </a:prstGeom>
          <a:noFill/>
        </p:spPr>
        <p:txBody>
          <a:bodyPr wrap="square" rtlCol="0">
            <a:spAutoFit/>
          </a:bodyPr>
          <a:lstStyle/>
          <a:p>
            <a:r>
              <a:rPr lang="en-US" sz="900" b="1" dirty="0" err="1"/>
              <a:t>etc</a:t>
            </a:r>
            <a:endParaRPr lang="en-US" sz="900" b="1" dirty="0"/>
          </a:p>
        </p:txBody>
      </p:sp>
      <p:sp>
        <p:nvSpPr>
          <p:cNvPr id="58" name="Rectangle 57">
            <a:extLst>
              <a:ext uri="{FF2B5EF4-FFF2-40B4-BE49-F238E27FC236}">
                <a16:creationId xmlns:a16="http://schemas.microsoft.com/office/drawing/2014/main" id="{913C9E03-FD96-5541-AB53-83E5A60C1859}"/>
              </a:ext>
            </a:extLst>
          </p:cNvPr>
          <p:cNvSpPr/>
          <p:nvPr/>
        </p:nvSpPr>
        <p:spPr>
          <a:xfrm>
            <a:off x="3944888" y="5510900"/>
            <a:ext cx="2088232" cy="52777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solidFill>
                  <a:schemeClr val="tx1"/>
                </a:solidFill>
              </a:rPr>
              <a:t>Persistent Volume </a:t>
            </a:r>
          </a:p>
          <a:p>
            <a:pPr algn="ctr"/>
            <a:r>
              <a:rPr lang="en-US" sz="1500" b="1" dirty="0">
                <a:solidFill>
                  <a:schemeClr val="tx1"/>
                </a:solidFill>
              </a:rPr>
              <a:t>Claims (PVC)</a:t>
            </a:r>
          </a:p>
        </p:txBody>
      </p:sp>
      <p:cxnSp>
        <p:nvCxnSpPr>
          <p:cNvPr id="14" name="Straight Connector 13">
            <a:extLst>
              <a:ext uri="{FF2B5EF4-FFF2-40B4-BE49-F238E27FC236}">
                <a16:creationId xmlns:a16="http://schemas.microsoft.com/office/drawing/2014/main" id="{8E797B03-D3E4-F94B-A500-C308FBC5F64F}"/>
              </a:ext>
            </a:extLst>
          </p:cNvPr>
          <p:cNvCxnSpPr>
            <a:cxnSpLocks/>
            <a:stCxn id="38" idx="2"/>
            <a:endCxn id="58" idx="0"/>
          </p:cNvCxnSpPr>
          <p:nvPr/>
        </p:nvCxnSpPr>
        <p:spPr>
          <a:xfrm>
            <a:off x="4352183" y="4521997"/>
            <a:ext cx="636821" cy="988903"/>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82C7079-737F-4F42-B535-0D4B6F105DBD}"/>
              </a:ext>
            </a:extLst>
          </p:cNvPr>
          <p:cNvSpPr txBox="1"/>
          <p:nvPr/>
        </p:nvSpPr>
        <p:spPr>
          <a:xfrm>
            <a:off x="4116546" y="4476850"/>
            <a:ext cx="967589" cy="287576"/>
          </a:xfrm>
          <a:prstGeom prst="rect">
            <a:avLst/>
          </a:prstGeom>
          <a:noFill/>
        </p:spPr>
        <p:txBody>
          <a:bodyPr wrap="square" rtlCol="0">
            <a:spAutoFit/>
          </a:bodyPr>
          <a:lstStyle/>
          <a:p>
            <a:r>
              <a:rPr lang="en-US" sz="1200" dirty="0"/>
              <a:t>Pod1</a:t>
            </a:r>
            <a:endParaRPr lang="en-US" sz="1600" dirty="0"/>
          </a:p>
        </p:txBody>
      </p:sp>
      <p:cxnSp>
        <p:nvCxnSpPr>
          <p:cNvPr id="59" name="Straight Connector 58">
            <a:extLst>
              <a:ext uri="{FF2B5EF4-FFF2-40B4-BE49-F238E27FC236}">
                <a16:creationId xmlns:a16="http://schemas.microsoft.com/office/drawing/2014/main" id="{905D114A-84D6-824F-91C0-A84C15DBDE61}"/>
              </a:ext>
            </a:extLst>
          </p:cNvPr>
          <p:cNvCxnSpPr>
            <a:cxnSpLocks/>
            <a:stCxn id="45" idx="2"/>
            <a:endCxn id="58" idx="0"/>
          </p:cNvCxnSpPr>
          <p:nvPr/>
        </p:nvCxnSpPr>
        <p:spPr>
          <a:xfrm flipH="1">
            <a:off x="4989004" y="4517453"/>
            <a:ext cx="36005" cy="99344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E5F0EA6-CED3-5F4E-B822-015160939E4C}"/>
              </a:ext>
            </a:extLst>
          </p:cNvPr>
          <p:cNvCxnSpPr>
            <a:cxnSpLocks/>
            <a:stCxn id="46" idx="2"/>
            <a:endCxn id="58" idx="0"/>
          </p:cNvCxnSpPr>
          <p:nvPr/>
        </p:nvCxnSpPr>
        <p:spPr>
          <a:xfrm flipH="1">
            <a:off x="4989004" y="4524412"/>
            <a:ext cx="711909" cy="986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3AF9618E-78D4-2D42-83CA-2002FF54A660}"/>
              </a:ext>
            </a:extLst>
          </p:cNvPr>
          <p:cNvCxnSpPr>
            <a:cxnSpLocks/>
            <a:stCxn id="58" idx="0"/>
            <a:endCxn id="36" idx="2"/>
          </p:cNvCxnSpPr>
          <p:nvPr/>
        </p:nvCxnSpPr>
        <p:spPr>
          <a:xfrm flipV="1">
            <a:off x="4989004" y="4924436"/>
            <a:ext cx="0" cy="586464"/>
          </a:xfrm>
          <a:prstGeom prst="straightConnector1">
            <a:avLst/>
          </a:prstGeom>
          <a:ln w="28575">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614EAC4C-EED1-1347-B7A9-71ACD1BDFB11}"/>
              </a:ext>
            </a:extLst>
          </p:cNvPr>
          <p:cNvSpPr txBox="1"/>
          <p:nvPr/>
        </p:nvSpPr>
        <p:spPr>
          <a:xfrm>
            <a:off x="5186277" y="5259535"/>
            <a:ext cx="1465146" cy="215444"/>
          </a:xfrm>
          <a:prstGeom prst="rect">
            <a:avLst/>
          </a:prstGeom>
          <a:noFill/>
        </p:spPr>
        <p:txBody>
          <a:bodyPr wrap="square" rtlCol="0">
            <a:spAutoFit/>
          </a:bodyPr>
          <a:lstStyle/>
          <a:p>
            <a:r>
              <a:rPr lang="en-US" sz="800" b="1" dirty="0"/>
              <a:t>Attached to Worker VM</a:t>
            </a:r>
          </a:p>
        </p:txBody>
      </p:sp>
      <p:sp>
        <p:nvSpPr>
          <p:cNvPr id="73" name="TextBox 72">
            <a:extLst>
              <a:ext uri="{FF2B5EF4-FFF2-40B4-BE49-F238E27FC236}">
                <a16:creationId xmlns:a16="http://schemas.microsoft.com/office/drawing/2014/main" id="{A98BA781-6B32-A841-A4D0-D26EC02127C9}"/>
              </a:ext>
            </a:extLst>
          </p:cNvPr>
          <p:cNvSpPr txBox="1"/>
          <p:nvPr/>
        </p:nvSpPr>
        <p:spPr>
          <a:xfrm>
            <a:off x="6311400" y="3497697"/>
            <a:ext cx="3106096" cy="415498"/>
          </a:xfrm>
          <a:prstGeom prst="rect">
            <a:avLst/>
          </a:prstGeom>
          <a:noFill/>
        </p:spPr>
        <p:txBody>
          <a:bodyPr wrap="square" rtlCol="0">
            <a:spAutoFit/>
          </a:bodyPr>
          <a:lstStyle/>
          <a:p>
            <a:pPr algn="ctr"/>
            <a:r>
              <a:rPr lang="en-US" sz="1050" b="1" dirty="0"/>
              <a:t>Admin Creates SC and then create PV  from available providers</a:t>
            </a:r>
          </a:p>
        </p:txBody>
      </p:sp>
      <p:sp>
        <p:nvSpPr>
          <p:cNvPr id="74" name="Freeform 23">
            <a:extLst>
              <a:ext uri="{FF2B5EF4-FFF2-40B4-BE49-F238E27FC236}">
                <a16:creationId xmlns:a16="http://schemas.microsoft.com/office/drawing/2014/main" id="{E46C61C5-A4FB-FB46-8191-AC048A941652}"/>
              </a:ext>
            </a:extLst>
          </p:cNvPr>
          <p:cNvSpPr>
            <a:spLocks/>
          </p:cNvSpPr>
          <p:nvPr/>
        </p:nvSpPr>
        <p:spPr bwMode="auto">
          <a:xfrm>
            <a:off x="6138898" y="3014357"/>
            <a:ext cx="478279" cy="572766"/>
          </a:xfrm>
          <a:custGeom>
            <a:avLst/>
            <a:gdLst>
              <a:gd name="T0" fmla="*/ 696 w 696"/>
              <a:gd name="T1" fmla="*/ 744 h 744"/>
              <a:gd name="T2" fmla="*/ 80 w 696"/>
              <a:gd name="T3" fmla="*/ 201 h 744"/>
              <a:gd name="T4" fmla="*/ 13 w 696"/>
              <a:gd name="T5" fmla="*/ 255 h 744"/>
              <a:gd name="T6" fmla="*/ 0 w 696"/>
              <a:gd name="T7" fmla="*/ 0 h 744"/>
              <a:gd name="T8" fmla="*/ 295 w 696"/>
              <a:gd name="T9" fmla="*/ 60 h 744"/>
              <a:gd name="T10" fmla="*/ 194 w 696"/>
              <a:gd name="T11" fmla="*/ 114 h 744"/>
              <a:gd name="T12" fmla="*/ 696 w 696"/>
              <a:gd name="T13" fmla="*/ 744 h 744"/>
            </a:gdLst>
            <a:ahLst/>
            <a:cxnLst>
              <a:cxn ang="0">
                <a:pos x="T0" y="T1"/>
              </a:cxn>
              <a:cxn ang="0">
                <a:pos x="T2" y="T3"/>
              </a:cxn>
              <a:cxn ang="0">
                <a:pos x="T4" y="T5"/>
              </a:cxn>
              <a:cxn ang="0">
                <a:pos x="T6" y="T7"/>
              </a:cxn>
              <a:cxn ang="0">
                <a:pos x="T8" y="T9"/>
              </a:cxn>
              <a:cxn ang="0">
                <a:pos x="T10" y="T11"/>
              </a:cxn>
              <a:cxn ang="0">
                <a:pos x="T12" y="T13"/>
              </a:cxn>
            </a:cxnLst>
            <a:rect l="0" t="0" r="r" b="b"/>
            <a:pathLst>
              <a:path w="696" h="744">
                <a:moveTo>
                  <a:pt x="696" y="744"/>
                </a:moveTo>
                <a:lnTo>
                  <a:pt x="80" y="201"/>
                </a:lnTo>
                <a:lnTo>
                  <a:pt x="13" y="255"/>
                </a:lnTo>
                <a:lnTo>
                  <a:pt x="0" y="0"/>
                </a:lnTo>
                <a:lnTo>
                  <a:pt x="295" y="60"/>
                </a:lnTo>
                <a:lnTo>
                  <a:pt x="194" y="114"/>
                </a:lnTo>
                <a:lnTo>
                  <a:pt x="696" y="744"/>
                </a:lnTo>
                <a:close/>
              </a:path>
            </a:pathLst>
          </a:custGeom>
          <a:solidFill>
            <a:srgbClr val="FF2E6C"/>
          </a:solidFill>
          <a:ln>
            <a:noFill/>
          </a:ln>
          <a:effectLst/>
        </p:spPr>
        <p:txBody>
          <a:bodyPr wrap="square">
            <a:spAutoFit/>
          </a:bodyPr>
          <a:lstStyle/>
          <a:p>
            <a:endParaRPr lang="ko-KR" altLang="en-US" dirty="0"/>
          </a:p>
        </p:txBody>
      </p:sp>
      <p:sp>
        <p:nvSpPr>
          <p:cNvPr id="75" name="TextBox 74">
            <a:extLst>
              <a:ext uri="{FF2B5EF4-FFF2-40B4-BE49-F238E27FC236}">
                <a16:creationId xmlns:a16="http://schemas.microsoft.com/office/drawing/2014/main" id="{83BF8D47-4DC0-C64F-A33B-C1AE854BF374}"/>
              </a:ext>
            </a:extLst>
          </p:cNvPr>
          <p:cNvSpPr txBox="1"/>
          <p:nvPr/>
        </p:nvSpPr>
        <p:spPr>
          <a:xfrm>
            <a:off x="6072260" y="6217130"/>
            <a:ext cx="2520280" cy="253916"/>
          </a:xfrm>
          <a:prstGeom prst="rect">
            <a:avLst/>
          </a:prstGeom>
          <a:noFill/>
        </p:spPr>
        <p:txBody>
          <a:bodyPr wrap="square" rtlCol="0">
            <a:spAutoFit/>
          </a:bodyPr>
          <a:lstStyle/>
          <a:p>
            <a:pPr algn="ctr"/>
            <a:r>
              <a:rPr lang="en-US" sz="1050" b="1" dirty="0"/>
              <a:t>User Claim PV using PVC</a:t>
            </a:r>
          </a:p>
        </p:txBody>
      </p:sp>
      <p:sp>
        <p:nvSpPr>
          <p:cNvPr id="76" name="Freeform 23">
            <a:extLst>
              <a:ext uri="{FF2B5EF4-FFF2-40B4-BE49-F238E27FC236}">
                <a16:creationId xmlns:a16="http://schemas.microsoft.com/office/drawing/2014/main" id="{71CFEDEF-9626-0E47-A5FE-D6CBF47C26E8}"/>
              </a:ext>
            </a:extLst>
          </p:cNvPr>
          <p:cNvSpPr>
            <a:spLocks/>
          </p:cNvSpPr>
          <p:nvPr/>
        </p:nvSpPr>
        <p:spPr bwMode="auto">
          <a:xfrm>
            <a:off x="5857920" y="5810067"/>
            <a:ext cx="679256" cy="482521"/>
          </a:xfrm>
          <a:custGeom>
            <a:avLst/>
            <a:gdLst>
              <a:gd name="T0" fmla="*/ 696 w 696"/>
              <a:gd name="T1" fmla="*/ 744 h 744"/>
              <a:gd name="T2" fmla="*/ 80 w 696"/>
              <a:gd name="T3" fmla="*/ 201 h 744"/>
              <a:gd name="T4" fmla="*/ 13 w 696"/>
              <a:gd name="T5" fmla="*/ 255 h 744"/>
              <a:gd name="T6" fmla="*/ 0 w 696"/>
              <a:gd name="T7" fmla="*/ 0 h 744"/>
              <a:gd name="T8" fmla="*/ 295 w 696"/>
              <a:gd name="T9" fmla="*/ 60 h 744"/>
              <a:gd name="T10" fmla="*/ 194 w 696"/>
              <a:gd name="T11" fmla="*/ 114 h 744"/>
              <a:gd name="T12" fmla="*/ 696 w 696"/>
              <a:gd name="T13" fmla="*/ 744 h 744"/>
            </a:gdLst>
            <a:ahLst/>
            <a:cxnLst>
              <a:cxn ang="0">
                <a:pos x="T0" y="T1"/>
              </a:cxn>
              <a:cxn ang="0">
                <a:pos x="T2" y="T3"/>
              </a:cxn>
              <a:cxn ang="0">
                <a:pos x="T4" y="T5"/>
              </a:cxn>
              <a:cxn ang="0">
                <a:pos x="T6" y="T7"/>
              </a:cxn>
              <a:cxn ang="0">
                <a:pos x="T8" y="T9"/>
              </a:cxn>
              <a:cxn ang="0">
                <a:pos x="T10" y="T11"/>
              </a:cxn>
              <a:cxn ang="0">
                <a:pos x="T12" y="T13"/>
              </a:cxn>
            </a:cxnLst>
            <a:rect l="0" t="0" r="r" b="b"/>
            <a:pathLst>
              <a:path w="696" h="744">
                <a:moveTo>
                  <a:pt x="696" y="744"/>
                </a:moveTo>
                <a:lnTo>
                  <a:pt x="80" y="201"/>
                </a:lnTo>
                <a:lnTo>
                  <a:pt x="13" y="255"/>
                </a:lnTo>
                <a:lnTo>
                  <a:pt x="0" y="0"/>
                </a:lnTo>
                <a:lnTo>
                  <a:pt x="295" y="60"/>
                </a:lnTo>
                <a:lnTo>
                  <a:pt x="194" y="114"/>
                </a:lnTo>
                <a:lnTo>
                  <a:pt x="696" y="744"/>
                </a:lnTo>
                <a:close/>
              </a:path>
            </a:pathLst>
          </a:custGeom>
          <a:solidFill>
            <a:srgbClr val="FF2E6C"/>
          </a:solidFill>
          <a:ln>
            <a:noFill/>
          </a:ln>
          <a:effectLst/>
        </p:spPr>
        <p:txBody>
          <a:bodyPr wrap="square">
            <a:spAutoFit/>
          </a:bodyPr>
          <a:lstStyle/>
          <a:p>
            <a:endParaRPr lang="ko-KR" altLang="en-US" dirty="0"/>
          </a:p>
        </p:txBody>
      </p:sp>
      <p:cxnSp>
        <p:nvCxnSpPr>
          <p:cNvPr id="78" name="Straight Arrow Connector 77">
            <a:extLst>
              <a:ext uri="{FF2B5EF4-FFF2-40B4-BE49-F238E27FC236}">
                <a16:creationId xmlns:a16="http://schemas.microsoft.com/office/drawing/2014/main" id="{308D977C-EE81-8A44-B94D-8898B5AD56C9}"/>
              </a:ext>
            </a:extLst>
          </p:cNvPr>
          <p:cNvCxnSpPr>
            <a:cxnSpLocks/>
            <a:stCxn id="7" idx="2"/>
            <a:endCxn id="37" idx="0"/>
          </p:cNvCxnSpPr>
          <p:nvPr/>
        </p:nvCxnSpPr>
        <p:spPr>
          <a:xfrm flipH="1">
            <a:off x="4915129" y="1484784"/>
            <a:ext cx="17217" cy="640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타원 8">
            <a:extLst>
              <a:ext uri="{FF2B5EF4-FFF2-40B4-BE49-F238E27FC236}">
                <a16:creationId xmlns:a16="http://schemas.microsoft.com/office/drawing/2014/main" id="{E9E9FA35-4861-9E49-B519-B76582591D07}"/>
              </a:ext>
            </a:extLst>
          </p:cNvPr>
          <p:cNvSpPr/>
          <p:nvPr/>
        </p:nvSpPr>
        <p:spPr>
          <a:xfrm>
            <a:off x="3891728" y="289006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83" name="타원 8">
            <a:extLst>
              <a:ext uri="{FF2B5EF4-FFF2-40B4-BE49-F238E27FC236}">
                <a16:creationId xmlns:a16="http://schemas.microsoft.com/office/drawing/2014/main" id="{46FE40B6-88D7-2846-B1B2-DE1EBC64206A}"/>
              </a:ext>
            </a:extLst>
          </p:cNvPr>
          <p:cNvSpPr/>
          <p:nvPr/>
        </p:nvSpPr>
        <p:spPr>
          <a:xfrm>
            <a:off x="3884865" y="5362725"/>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sp>
        <p:nvSpPr>
          <p:cNvPr id="85" name="TextBox 84">
            <a:extLst>
              <a:ext uri="{FF2B5EF4-FFF2-40B4-BE49-F238E27FC236}">
                <a16:creationId xmlns:a16="http://schemas.microsoft.com/office/drawing/2014/main" id="{48102276-86BF-5D4F-9680-1DEF17ACBA7D}"/>
              </a:ext>
            </a:extLst>
          </p:cNvPr>
          <p:cNvSpPr txBox="1"/>
          <p:nvPr/>
        </p:nvSpPr>
        <p:spPr>
          <a:xfrm>
            <a:off x="3080792" y="4943672"/>
            <a:ext cx="1638414" cy="230832"/>
          </a:xfrm>
          <a:prstGeom prst="rect">
            <a:avLst/>
          </a:prstGeom>
          <a:noFill/>
        </p:spPr>
        <p:txBody>
          <a:bodyPr wrap="square" rtlCol="0">
            <a:spAutoFit/>
          </a:bodyPr>
          <a:lstStyle/>
          <a:p>
            <a:r>
              <a:rPr lang="en-US" sz="900" b="1" dirty="0"/>
              <a:t>Bind Container to Volume</a:t>
            </a:r>
          </a:p>
        </p:txBody>
      </p:sp>
      <p:sp>
        <p:nvSpPr>
          <p:cNvPr id="40" name="Rectangle 39">
            <a:extLst>
              <a:ext uri="{FF2B5EF4-FFF2-40B4-BE49-F238E27FC236}">
                <a16:creationId xmlns:a16="http://schemas.microsoft.com/office/drawing/2014/main" id="{26E835D7-481B-5143-8969-E1DEAC4F9DB9}"/>
              </a:ext>
            </a:extLst>
          </p:cNvPr>
          <p:cNvSpPr/>
          <p:nvPr/>
        </p:nvSpPr>
        <p:spPr>
          <a:xfrm>
            <a:off x="4018431" y="2509975"/>
            <a:ext cx="1879754" cy="303969"/>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Storage Class (SC)</a:t>
            </a:r>
          </a:p>
        </p:txBody>
      </p:sp>
      <p:sp>
        <p:nvSpPr>
          <p:cNvPr id="41" name="타원 8">
            <a:extLst>
              <a:ext uri="{FF2B5EF4-FFF2-40B4-BE49-F238E27FC236}">
                <a16:creationId xmlns:a16="http://schemas.microsoft.com/office/drawing/2014/main" id="{CE27E2C4-4415-984B-8845-F659A5D21398}"/>
              </a:ext>
            </a:extLst>
          </p:cNvPr>
          <p:cNvSpPr/>
          <p:nvPr/>
        </p:nvSpPr>
        <p:spPr>
          <a:xfrm>
            <a:off x="3891854" y="2437967"/>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cxnSp>
        <p:nvCxnSpPr>
          <p:cNvPr id="6" name="Elbow Connector 5">
            <a:extLst>
              <a:ext uri="{FF2B5EF4-FFF2-40B4-BE49-F238E27FC236}">
                <a16:creationId xmlns:a16="http://schemas.microsoft.com/office/drawing/2014/main" id="{07D75E9E-F56D-674B-AB44-00D8B38F7A2C}"/>
              </a:ext>
            </a:extLst>
          </p:cNvPr>
          <p:cNvCxnSpPr>
            <a:stCxn id="40" idx="3"/>
            <a:endCxn id="10" idx="3"/>
          </p:cNvCxnSpPr>
          <p:nvPr/>
        </p:nvCxnSpPr>
        <p:spPr>
          <a:xfrm flipH="1">
            <a:off x="5887861" y="2661960"/>
            <a:ext cx="10324" cy="840431"/>
          </a:xfrm>
          <a:prstGeom prst="bentConnector3">
            <a:avLst>
              <a:gd name="adj1" fmla="val -3215488"/>
            </a:avLst>
          </a:prstGeom>
          <a:ln w="28575">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9839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a:extLst>
              <a:ext uri="{FF2B5EF4-FFF2-40B4-BE49-F238E27FC236}">
                <a16:creationId xmlns:a16="http://schemas.microsoft.com/office/drawing/2014/main" id="{27D99278-82C2-F143-9585-37117A39FCFD}"/>
              </a:ext>
            </a:extLst>
          </p:cNvPr>
          <p:cNvSpPr txBox="1"/>
          <p:nvPr/>
        </p:nvSpPr>
        <p:spPr>
          <a:xfrm>
            <a:off x="2072680" y="3717032"/>
            <a:ext cx="2520280" cy="2124000"/>
          </a:xfrm>
          <a:prstGeom prst="rect">
            <a:avLst/>
          </a:prstGeom>
          <a:noFill/>
          <a:ln w="12700">
            <a:solidFill>
              <a:schemeClr val="accent1"/>
            </a:solidFill>
          </a:ln>
        </p:spPr>
        <p:txBody>
          <a:bodyPr wrap="square" rtlCol="0">
            <a:spAutoFit/>
          </a:bodyPr>
          <a:lstStyle/>
          <a:p>
            <a:r>
              <a:rPr lang="en-US" altLang="ko-KR" sz="900" dirty="0"/>
              <a:t>kind: </a:t>
            </a:r>
            <a:r>
              <a:rPr lang="en-US" altLang="ko-KR" sz="900" dirty="0" err="1"/>
              <a:t>PersistentVolume</a:t>
            </a:r>
            <a:endParaRPr lang="en-US" altLang="ko-KR" sz="900" dirty="0"/>
          </a:p>
          <a:p>
            <a:r>
              <a:rPr lang="en-US" altLang="ko-KR" sz="900" dirty="0" err="1"/>
              <a:t>apiVersion</a:t>
            </a:r>
            <a:r>
              <a:rPr lang="en-US" altLang="ko-KR" sz="900" dirty="0"/>
              <a:t>: v1</a:t>
            </a:r>
          </a:p>
          <a:p>
            <a:r>
              <a:rPr lang="en-US" altLang="ko-KR" sz="900" dirty="0"/>
              <a:t>metadata:</a:t>
            </a:r>
          </a:p>
          <a:p>
            <a:r>
              <a:rPr lang="en-US" altLang="ko-KR" sz="900" dirty="0"/>
              <a:t>  name: task-</a:t>
            </a:r>
            <a:r>
              <a:rPr lang="en-US" altLang="ko-KR" sz="900" dirty="0" err="1"/>
              <a:t>pv</a:t>
            </a:r>
            <a:r>
              <a:rPr lang="en-US" altLang="ko-KR" sz="900" dirty="0"/>
              <a:t>-volume</a:t>
            </a:r>
          </a:p>
          <a:p>
            <a:r>
              <a:rPr lang="en-US" altLang="ko-KR" sz="900" dirty="0"/>
              <a:t>spec:</a:t>
            </a:r>
          </a:p>
          <a:p>
            <a:r>
              <a:rPr lang="en-US" altLang="ko-KR" sz="900" dirty="0"/>
              <a:t>  </a:t>
            </a:r>
            <a:r>
              <a:rPr lang="en-US" altLang="ko-KR" sz="900" dirty="0" err="1"/>
              <a:t>storageClassName</a:t>
            </a:r>
            <a:r>
              <a:rPr lang="en-US" altLang="ko-KR" sz="900" dirty="0"/>
              <a:t>: gold</a:t>
            </a:r>
          </a:p>
          <a:p>
            <a:r>
              <a:rPr lang="en-US" altLang="ko-KR" sz="900" dirty="0"/>
              <a:t>  </a:t>
            </a:r>
            <a:r>
              <a:rPr lang="en-US" altLang="ko-KR" sz="900" dirty="0" err="1"/>
              <a:t>persistentVolumeReclaimPolicy</a:t>
            </a:r>
            <a:r>
              <a:rPr lang="en-US" altLang="ko-KR" sz="900" dirty="0"/>
              <a:t>: Delete</a:t>
            </a:r>
          </a:p>
          <a:p>
            <a:r>
              <a:rPr lang="en-US" altLang="ko-KR" sz="900" dirty="0"/>
              <a:t>  capacity:</a:t>
            </a:r>
          </a:p>
          <a:p>
            <a:r>
              <a:rPr lang="en-US" altLang="ko-KR" sz="900" dirty="0"/>
              <a:t>    storage: 20Gi</a:t>
            </a:r>
          </a:p>
          <a:p>
            <a:r>
              <a:rPr lang="en-US" altLang="ko-KR" sz="900" dirty="0"/>
              <a:t>  </a:t>
            </a:r>
            <a:r>
              <a:rPr lang="en-US" altLang="ko-KR" sz="900" dirty="0" err="1"/>
              <a:t>accessModes</a:t>
            </a:r>
            <a:r>
              <a:rPr lang="en-US" altLang="ko-KR" sz="900" dirty="0"/>
              <a:t>:</a:t>
            </a:r>
          </a:p>
          <a:p>
            <a:r>
              <a:rPr lang="en-US" altLang="ko-KR" sz="900" dirty="0"/>
              <a:t>    - </a:t>
            </a:r>
            <a:r>
              <a:rPr lang="en-US" altLang="ko-KR" sz="900" dirty="0" err="1"/>
              <a:t>ReadWriteOnce</a:t>
            </a:r>
            <a:endParaRPr lang="en-US" altLang="ko-KR" sz="900" dirty="0"/>
          </a:p>
          <a:p>
            <a:r>
              <a:rPr lang="en-US" altLang="ko-KR" sz="900" dirty="0"/>
              <a:t>  cinder:</a:t>
            </a:r>
          </a:p>
          <a:p>
            <a:r>
              <a:rPr lang="en-US" altLang="ko-KR" sz="900" dirty="0"/>
              <a:t>    </a:t>
            </a:r>
            <a:r>
              <a:rPr lang="en-US" altLang="ko-KR" sz="900" dirty="0" err="1"/>
              <a:t>volumeID</a:t>
            </a:r>
            <a:r>
              <a:rPr lang="en-US" altLang="ko-KR" sz="900" dirty="0"/>
              <a:t>: db7e2c34-3209-4f5f-a0ef-32a12680b6a3</a:t>
            </a:r>
          </a:p>
          <a:p>
            <a:endParaRPr lang="en-US" altLang="ko-KR" sz="900" dirty="0"/>
          </a:p>
        </p:txBody>
      </p:sp>
      <p:sp>
        <p:nvSpPr>
          <p:cNvPr id="2" name="제목 1"/>
          <p:cNvSpPr>
            <a:spLocks noGrp="1"/>
          </p:cNvSpPr>
          <p:nvPr>
            <p:ph type="title"/>
          </p:nvPr>
        </p:nvSpPr>
        <p:spPr>
          <a:xfrm>
            <a:off x="116312" y="91697"/>
            <a:ext cx="8725119"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6. Kubo Volume Service (4/5)</a:t>
            </a:r>
            <a:br>
              <a:rPr kumimoji="1" lang="en-US" altLang="ko-KR" dirty="0"/>
            </a:br>
            <a:r>
              <a:rPr kumimoji="1" lang="en-US" altLang="ko-KR" dirty="0"/>
              <a:t>  - Creating Storage Class &amp; Persistent Volume &amp; Persistent Volume Claim (4/5)</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0" name="TextBox 39">
            <a:extLst>
              <a:ext uri="{FF2B5EF4-FFF2-40B4-BE49-F238E27FC236}">
                <a16:creationId xmlns:a16="http://schemas.microsoft.com/office/drawing/2014/main" id="{B111727F-30A3-EF4B-85F2-80ABD8EFD355}"/>
              </a:ext>
            </a:extLst>
          </p:cNvPr>
          <p:cNvSpPr txBox="1"/>
          <p:nvPr/>
        </p:nvSpPr>
        <p:spPr>
          <a:xfrm>
            <a:off x="272480" y="1988840"/>
            <a:ext cx="1080120" cy="241962"/>
          </a:xfrm>
          <a:prstGeom prst="rect">
            <a:avLst/>
          </a:prstGeom>
          <a:noFill/>
          <a:ln w="28575">
            <a:solidFill>
              <a:srgbClr val="FF0000"/>
            </a:solidFill>
            <a:prstDash val="sysDash"/>
          </a:ln>
        </p:spPr>
        <p:txBody>
          <a:bodyPr wrap="square" rtlCol="0">
            <a:spAutoFit/>
          </a:bodyPr>
          <a:lstStyle/>
          <a:p>
            <a:endParaRPr lang="en-US" dirty="0"/>
          </a:p>
        </p:txBody>
      </p:sp>
      <p:sp>
        <p:nvSpPr>
          <p:cNvPr id="41" name="TextBox 40">
            <a:extLst>
              <a:ext uri="{FF2B5EF4-FFF2-40B4-BE49-F238E27FC236}">
                <a16:creationId xmlns:a16="http://schemas.microsoft.com/office/drawing/2014/main" id="{0560C6F4-E017-D546-8FFA-B4EEE5462C28}"/>
              </a:ext>
            </a:extLst>
          </p:cNvPr>
          <p:cNvSpPr txBox="1"/>
          <p:nvPr/>
        </p:nvSpPr>
        <p:spPr>
          <a:xfrm>
            <a:off x="2576736" y="2004516"/>
            <a:ext cx="1901483" cy="1200329"/>
          </a:xfrm>
          <a:prstGeom prst="rect">
            <a:avLst/>
          </a:prstGeom>
          <a:noFill/>
          <a:ln w="12700">
            <a:solidFill>
              <a:schemeClr val="accent1"/>
            </a:solidFill>
          </a:ln>
        </p:spPr>
        <p:txBody>
          <a:bodyPr wrap="none" rtlCol="0">
            <a:spAutoFit/>
          </a:bodyPr>
          <a:lstStyle/>
          <a:p>
            <a:r>
              <a:rPr lang="en-US" altLang="ko-KR" sz="900" dirty="0"/>
              <a:t>kind: </a:t>
            </a:r>
            <a:r>
              <a:rPr lang="en-US" altLang="ko-KR" sz="900" dirty="0" err="1"/>
              <a:t>StorageClass</a:t>
            </a:r>
            <a:endParaRPr lang="en-US" altLang="ko-KR" sz="900" dirty="0"/>
          </a:p>
          <a:p>
            <a:r>
              <a:rPr lang="en-US" altLang="ko-KR" sz="900" dirty="0" err="1"/>
              <a:t>apiVersion</a:t>
            </a:r>
            <a:r>
              <a:rPr lang="en-US" altLang="ko-KR" sz="900" dirty="0"/>
              <a:t>: storage.k8s.io/v1</a:t>
            </a:r>
          </a:p>
          <a:p>
            <a:r>
              <a:rPr lang="en-US" altLang="ko-KR" sz="900" dirty="0"/>
              <a:t>metadata:</a:t>
            </a:r>
          </a:p>
          <a:p>
            <a:r>
              <a:rPr lang="en-US" altLang="ko-KR" sz="900" dirty="0"/>
              <a:t>  name: gold </a:t>
            </a:r>
          </a:p>
          <a:p>
            <a:r>
              <a:rPr lang="en-US" altLang="ko-KR" sz="900" dirty="0"/>
              <a:t>provisioner: </a:t>
            </a:r>
            <a:r>
              <a:rPr lang="en-US" altLang="ko-KR" sz="900" dirty="0" err="1"/>
              <a:t>kubernetes.io</a:t>
            </a:r>
            <a:r>
              <a:rPr lang="en-US" altLang="ko-KR" sz="900" dirty="0"/>
              <a:t>/cinder</a:t>
            </a:r>
          </a:p>
          <a:p>
            <a:r>
              <a:rPr lang="en-US" altLang="ko-KR" sz="900" dirty="0"/>
              <a:t>parameters:</a:t>
            </a:r>
          </a:p>
          <a:p>
            <a:r>
              <a:rPr lang="en-US" altLang="ko-KR" sz="900" dirty="0"/>
              <a:t>  type: KUBO</a:t>
            </a:r>
          </a:p>
          <a:p>
            <a:r>
              <a:rPr lang="en-US" altLang="ko-KR" sz="900" dirty="0"/>
              <a:t>  availability: nova</a:t>
            </a:r>
          </a:p>
        </p:txBody>
      </p:sp>
      <p:sp>
        <p:nvSpPr>
          <p:cNvPr id="42" name="TextBox 41">
            <a:extLst>
              <a:ext uri="{FF2B5EF4-FFF2-40B4-BE49-F238E27FC236}">
                <a16:creationId xmlns:a16="http://schemas.microsoft.com/office/drawing/2014/main" id="{CCBE3B39-F4F3-844E-8311-0792495987FA}"/>
              </a:ext>
            </a:extLst>
          </p:cNvPr>
          <p:cNvSpPr txBox="1"/>
          <p:nvPr/>
        </p:nvSpPr>
        <p:spPr>
          <a:xfrm>
            <a:off x="2936609" y="1774698"/>
            <a:ext cx="1181734" cy="246221"/>
          </a:xfrm>
          <a:prstGeom prst="rect">
            <a:avLst/>
          </a:prstGeom>
          <a:noFill/>
        </p:spPr>
        <p:txBody>
          <a:bodyPr wrap="none" rtlCol="0">
            <a:spAutoFit/>
          </a:bodyPr>
          <a:lstStyle/>
          <a:p>
            <a:r>
              <a:rPr lang="en-US" altLang="ko-KR" sz="1000" dirty="0"/>
              <a:t>storage-</a:t>
            </a:r>
            <a:r>
              <a:rPr lang="en-US" altLang="ko-KR" sz="1000" dirty="0" err="1"/>
              <a:t>class.yml</a:t>
            </a:r>
            <a:endParaRPr lang="ko-KR" altLang="en-US" sz="1000" dirty="0"/>
          </a:p>
        </p:txBody>
      </p:sp>
      <p:sp>
        <p:nvSpPr>
          <p:cNvPr id="43" name="TextBox 42">
            <a:extLst>
              <a:ext uri="{FF2B5EF4-FFF2-40B4-BE49-F238E27FC236}">
                <a16:creationId xmlns:a16="http://schemas.microsoft.com/office/drawing/2014/main" id="{72CF3EC0-BCD0-8C47-B834-2D4F90513F0A}"/>
              </a:ext>
            </a:extLst>
          </p:cNvPr>
          <p:cNvSpPr txBox="1"/>
          <p:nvPr/>
        </p:nvSpPr>
        <p:spPr>
          <a:xfrm>
            <a:off x="5069049" y="2457182"/>
            <a:ext cx="2596480" cy="369332"/>
          </a:xfrm>
          <a:prstGeom prst="rect">
            <a:avLst/>
          </a:prstGeom>
          <a:noFill/>
        </p:spPr>
        <p:txBody>
          <a:bodyPr wrap="none" rtlCol="0">
            <a:spAutoFit/>
          </a:bodyPr>
          <a:lstStyle/>
          <a:p>
            <a:r>
              <a:rPr lang="en-US" altLang="ko-KR" dirty="0"/>
              <a:t>1. Create Storage Class</a:t>
            </a:r>
            <a:endParaRPr lang="ko-KR" altLang="en-US" dirty="0"/>
          </a:p>
        </p:txBody>
      </p:sp>
      <p:sp>
        <p:nvSpPr>
          <p:cNvPr id="48" name="TextBox 47">
            <a:extLst>
              <a:ext uri="{FF2B5EF4-FFF2-40B4-BE49-F238E27FC236}">
                <a16:creationId xmlns:a16="http://schemas.microsoft.com/office/drawing/2014/main" id="{238390B3-28E9-A54C-9493-8DAE86BEEFFF}"/>
              </a:ext>
            </a:extLst>
          </p:cNvPr>
          <p:cNvSpPr txBox="1"/>
          <p:nvPr/>
        </p:nvSpPr>
        <p:spPr>
          <a:xfrm>
            <a:off x="5213065" y="2807350"/>
            <a:ext cx="2523448" cy="261610"/>
          </a:xfrm>
          <a:prstGeom prst="rect">
            <a:avLst/>
          </a:prstGeom>
          <a:noFill/>
        </p:spPr>
        <p:txBody>
          <a:bodyPr wrap="none" rtlCol="0">
            <a:spAutoFit/>
          </a:bodyPr>
          <a:lstStyle/>
          <a:p>
            <a:r>
              <a:rPr lang="en-US" altLang="ko-KR" sz="1100" dirty="0"/>
              <a:t>$ kubectl create –f storage-</a:t>
            </a:r>
            <a:r>
              <a:rPr lang="en-US" altLang="ko-KR" sz="1100" dirty="0" err="1"/>
              <a:t>class.yml</a:t>
            </a:r>
            <a:endParaRPr lang="en-US" altLang="ko-KR" sz="1100" dirty="0"/>
          </a:p>
        </p:txBody>
      </p:sp>
      <p:sp>
        <p:nvSpPr>
          <p:cNvPr id="49" name="TextBox 48">
            <a:extLst>
              <a:ext uri="{FF2B5EF4-FFF2-40B4-BE49-F238E27FC236}">
                <a16:creationId xmlns:a16="http://schemas.microsoft.com/office/drawing/2014/main" id="{3B508C15-8E2C-9646-874C-E1735E180AA5}"/>
              </a:ext>
            </a:extLst>
          </p:cNvPr>
          <p:cNvSpPr txBox="1"/>
          <p:nvPr/>
        </p:nvSpPr>
        <p:spPr>
          <a:xfrm>
            <a:off x="2000672" y="908720"/>
            <a:ext cx="7776864"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Kubernetes PVC Creation process differs based on Storage Services. This Documentation concentrates on Openstack Cinder. </a:t>
            </a:r>
            <a:r>
              <a:rPr lang="en-US" sz="1200" dirty="0">
                <a:solidFill>
                  <a:srgbClr val="FF0000"/>
                </a:solidFill>
                <a:hlinkClick r:id="rId4"/>
              </a:rPr>
              <a:t>For All Kubernetes Storage Services.</a:t>
            </a:r>
            <a:endParaRPr lang="en-US" sz="1200" dirty="0">
              <a:solidFill>
                <a:srgbClr val="FF0000"/>
              </a:solidFill>
            </a:endParaRPr>
          </a:p>
        </p:txBody>
      </p:sp>
      <p:sp>
        <p:nvSpPr>
          <p:cNvPr id="56" name="TextBox 55">
            <a:extLst>
              <a:ext uri="{FF2B5EF4-FFF2-40B4-BE49-F238E27FC236}">
                <a16:creationId xmlns:a16="http://schemas.microsoft.com/office/drawing/2014/main" id="{E19197B3-7CD9-8B4F-976B-B3C9B9C12965}"/>
              </a:ext>
            </a:extLst>
          </p:cNvPr>
          <p:cNvSpPr txBox="1"/>
          <p:nvPr/>
        </p:nvSpPr>
        <p:spPr>
          <a:xfrm>
            <a:off x="4592960" y="1968507"/>
            <a:ext cx="5184576" cy="507831"/>
          </a:xfrm>
          <a:prstGeom prst="rect">
            <a:avLst/>
          </a:prstGeom>
          <a:noFill/>
        </p:spPr>
        <p:txBody>
          <a:bodyPr wrap="square" rtlCol="0">
            <a:spAutoFit/>
          </a:bodyPr>
          <a:lstStyle/>
          <a:p>
            <a:r>
              <a:rPr lang="en-US" altLang="ko-KR" sz="900" b="1" dirty="0"/>
              <a:t>Storage Class:</a:t>
            </a:r>
            <a:r>
              <a:rPr lang="en-US" altLang="ko-KR" sz="900" dirty="0"/>
              <a:t> A Storage Class provides a way for administrators to describe the “classes” of storage they offer. Different classes might map to quality-of-service levels, or to backup policies, or to arbitrary policies determined by the cluster administrators. </a:t>
            </a:r>
          </a:p>
        </p:txBody>
      </p:sp>
      <p:cxnSp>
        <p:nvCxnSpPr>
          <p:cNvPr id="6" name="Elbow Connector 5">
            <a:extLst>
              <a:ext uri="{FF2B5EF4-FFF2-40B4-BE49-F238E27FC236}">
                <a16:creationId xmlns:a16="http://schemas.microsoft.com/office/drawing/2014/main" id="{380E3521-F1C0-894C-AEDD-A1AD96A4F55F}"/>
              </a:ext>
            </a:extLst>
          </p:cNvPr>
          <p:cNvCxnSpPr>
            <a:cxnSpLocks/>
            <a:stCxn id="40" idx="3"/>
            <a:endCxn id="41" idx="1"/>
          </p:cNvCxnSpPr>
          <p:nvPr/>
        </p:nvCxnSpPr>
        <p:spPr>
          <a:xfrm>
            <a:off x="1352600" y="2109821"/>
            <a:ext cx="1224136" cy="494860"/>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타원 8">
            <a:extLst>
              <a:ext uri="{FF2B5EF4-FFF2-40B4-BE49-F238E27FC236}">
                <a16:creationId xmlns:a16="http://schemas.microsoft.com/office/drawing/2014/main" id="{0A96CC4D-3BA0-0942-B559-713A152524DA}"/>
              </a:ext>
            </a:extLst>
          </p:cNvPr>
          <p:cNvSpPr/>
          <p:nvPr/>
        </p:nvSpPr>
        <p:spPr>
          <a:xfrm>
            <a:off x="121124" y="190003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63" name="TextBox 62">
            <a:extLst>
              <a:ext uri="{FF2B5EF4-FFF2-40B4-BE49-F238E27FC236}">
                <a16:creationId xmlns:a16="http://schemas.microsoft.com/office/drawing/2014/main" id="{6166D461-3CA9-754B-90A6-65D10CB8662B}"/>
              </a:ext>
            </a:extLst>
          </p:cNvPr>
          <p:cNvSpPr txBox="1"/>
          <p:nvPr/>
        </p:nvSpPr>
        <p:spPr>
          <a:xfrm>
            <a:off x="306145" y="1599905"/>
            <a:ext cx="1080120" cy="216000"/>
          </a:xfrm>
          <a:prstGeom prst="rect">
            <a:avLst/>
          </a:prstGeom>
          <a:noFill/>
          <a:ln w="28575">
            <a:solidFill>
              <a:srgbClr val="FF0000"/>
            </a:solidFill>
            <a:prstDash val="sysDash"/>
          </a:ln>
        </p:spPr>
        <p:txBody>
          <a:bodyPr wrap="square" rtlCol="0">
            <a:spAutoFit/>
          </a:bodyPr>
          <a:lstStyle/>
          <a:p>
            <a:endParaRPr lang="en-US" dirty="0"/>
          </a:p>
        </p:txBody>
      </p:sp>
      <p:sp>
        <p:nvSpPr>
          <p:cNvPr id="64" name="타원 8">
            <a:extLst>
              <a:ext uri="{FF2B5EF4-FFF2-40B4-BE49-F238E27FC236}">
                <a16:creationId xmlns:a16="http://schemas.microsoft.com/office/drawing/2014/main" id="{03C51984-FCB0-4647-AD42-242D9AF71810}"/>
              </a:ext>
            </a:extLst>
          </p:cNvPr>
          <p:cNvSpPr/>
          <p:nvPr/>
        </p:nvSpPr>
        <p:spPr>
          <a:xfrm>
            <a:off x="121123" y="144630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cxnSp>
        <p:nvCxnSpPr>
          <p:cNvPr id="66" name="Elbow Connector 65">
            <a:extLst>
              <a:ext uri="{FF2B5EF4-FFF2-40B4-BE49-F238E27FC236}">
                <a16:creationId xmlns:a16="http://schemas.microsoft.com/office/drawing/2014/main" id="{FC0052C4-5F72-E945-BC27-485FEBAA444C}"/>
              </a:ext>
            </a:extLst>
          </p:cNvPr>
          <p:cNvCxnSpPr>
            <a:cxnSpLocks/>
            <a:stCxn id="63" idx="3"/>
            <a:endCxn id="60" idx="1"/>
          </p:cNvCxnSpPr>
          <p:nvPr/>
        </p:nvCxnSpPr>
        <p:spPr>
          <a:xfrm>
            <a:off x="1386265" y="1707905"/>
            <a:ext cx="686415" cy="3071127"/>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C477EAE5-DF26-3640-8089-7DE5FED3D0CD}"/>
              </a:ext>
            </a:extLst>
          </p:cNvPr>
          <p:cNvSpPr txBox="1"/>
          <p:nvPr/>
        </p:nvSpPr>
        <p:spPr>
          <a:xfrm>
            <a:off x="2480390" y="3464338"/>
            <a:ext cx="1467068" cy="246221"/>
          </a:xfrm>
          <a:prstGeom prst="rect">
            <a:avLst/>
          </a:prstGeom>
          <a:noFill/>
        </p:spPr>
        <p:txBody>
          <a:bodyPr wrap="none" rtlCol="0">
            <a:spAutoFit/>
          </a:bodyPr>
          <a:lstStyle/>
          <a:p>
            <a:r>
              <a:rPr lang="en-US" altLang="ko-KR" sz="1000" dirty="0" err="1"/>
              <a:t>presistent-volume.yml</a:t>
            </a:r>
            <a:endParaRPr lang="ko-KR" altLang="en-US" sz="1000" dirty="0"/>
          </a:p>
        </p:txBody>
      </p:sp>
      <p:sp>
        <p:nvSpPr>
          <p:cNvPr id="69" name="TextBox 68">
            <a:extLst>
              <a:ext uri="{FF2B5EF4-FFF2-40B4-BE49-F238E27FC236}">
                <a16:creationId xmlns:a16="http://schemas.microsoft.com/office/drawing/2014/main" id="{5B3A5092-483A-CE43-B202-F3671C513AD5}"/>
              </a:ext>
            </a:extLst>
          </p:cNvPr>
          <p:cNvSpPr txBox="1"/>
          <p:nvPr/>
        </p:nvSpPr>
        <p:spPr>
          <a:xfrm>
            <a:off x="5244208" y="5984921"/>
            <a:ext cx="3064878" cy="369332"/>
          </a:xfrm>
          <a:prstGeom prst="rect">
            <a:avLst/>
          </a:prstGeom>
          <a:noFill/>
        </p:spPr>
        <p:txBody>
          <a:bodyPr wrap="none" rtlCol="0">
            <a:spAutoFit/>
          </a:bodyPr>
          <a:lstStyle/>
          <a:p>
            <a:r>
              <a:rPr lang="en-US" altLang="ko-KR" dirty="0"/>
              <a:t>2. Create Persistent Volume</a:t>
            </a:r>
            <a:endParaRPr lang="ko-KR" altLang="en-US"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5432265" y="6317508"/>
            <a:ext cx="2837636" cy="261610"/>
          </a:xfrm>
          <a:prstGeom prst="rect">
            <a:avLst/>
          </a:prstGeom>
          <a:noFill/>
        </p:spPr>
        <p:txBody>
          <a:bodyPr wrap="none" rtlCol="0">
            <a:spAutoFit/>
          </a:bodyPr>
          <a:lstStyle/>
          <a:p>
            <a:r>
              <a:rPr lang="en-US" altLang="ko-KR" sz="1100" dirty="0"/>
              <a:t>$ kubectl create –f </a:t>
            </a:r>
            <a:r>
              <a:rPr lang="en-US" altLang="ko-KR" sz="1100" dirty="0" err="1"/>
              <a:t>presistent-volume.yml</a:t>
            </a:r>
            <a:endParaRPr lang="en-US" altLang="ko-KR" sz="1100" dirty="0"/>
          </a:p>
        </p:txBody>
      </p:sp>
      <p:sp>
        <p:nvSpPr>
          <p:cNvPr id="77" name="TextBox 76">
            <a:extLst>
              <a:ext uri="{FF2B5EF4-FFF2-40B4-BE49-F238E27FC236}">
                <a16:creationId xmlns:a16="http://schemas.microsoft.com/office/drawing/2014/main" id="{203E67E5-8A72-0043-8594-5F69815AA321}"/>
              </a:ext>
            </a:extLst>
          </p:cNvPr>
          <p:cNvSpPr txBox="1"/>
          <p:nvPr/>
        </p:nvSpPr>
        <p:spPr>
          <a:xfrm>
            <a:off x="2691476" y="2476338"/>
            <a:ext cx="749356" cy="136544"/>
          </a:xfrm>
          <a:prstGeom prst="rect">
            <a:avLst/>
          </a:prstGeom>
          <a:noFill/>
          <a:ln w="28575">
            <a:solidFill>
              <a:srgbClr val="FF0000"/>
            </a:solidFill>
            <a:prstDash val="solid"/>
          </a:ln>
        </p:spPr>
        <p:txBody>
          <a:bodyPr wrap="square" rtlCol="0">
            <a:spAutoFit/>
          </a:bodyPr>
          <a:lstStyle/>
          <a:p>
            <a:endParaRPr lang="en-US" dirty="0"/>
          </a:p>
        </p:txBody>
      </p:sp>
      <p:sp>
        <p:nvSpPr>
          <p:cNvPr id="84" name="TextBox 83">
            <a:extLst>
              <a:ext uri="{FF2B5EF4-FFF2-40B4-BE49-F238E27FC236}">
                <a16:creationId xmlns:a16="http://schemas.microsoft.com/office/drawing/2014/main" id="{40A30A2C-9660-8048-AB22-93A520BEE12D}"/>
              </a:ext>
            </a:extLst>
          </p:cNvPr>
          <p:cNvSpPr txBox="1"/>
          <p:nvPr/>
        </p:nvSpPr>
        <p:spPr>
          <a:xfrm>
            <a:off x="2203354" y="4454387"/>
            <a:ext cx="1813542" cy="144000"/>
          </a:xfrm>
          <a:prstGeom prst="rect">
            <a:avLst/>
          </a:prstGeom>
          <a:noFill/>
          <a:ln w="28575">
            <a:solidFill>
              <a:srgbClr val="FF0000"/>
            </a:solidFill>
            <a:prstDash val="solid"/>
          </a:ln>
        </p:spPr>
        <p:txBody>
          <a:bodyPr wrap="square" rtlCol="0">
            <a:spAutoFit/>
          </a:bodyPr>
          <a:lstStyle/>
          <a:p>
            <a:endParaRPr lang="en-US" dirty="0"/>
          </a:p>
        </p:txBody>
      </p:sp>
      <p:cxnSp>
        <p:nvCxnSpPr>
          <p:cNvPr id="18" name="Elbow Connector 17">
            <a:extLst>
              <a:ext uri="{FF2B5EF4-FFF2-40B4-BE49-F238E27FC236}">
                <a16:creationId xmlns:a16="http://schemas.microsoft.com/office/drawing/2014/main" id="{F811C246-CC50-F940-A8BB-0B71B8AC6299}"/>
              </a:ext>
            </a:extLst>
          </p:cNvPr>
          <p:cNvCxnSpPr>
            <a:cxnSpLocks/>
            <a:stCxn id="77" idx="3"/>
            <a:endCxn id="84" idx="3"/>
          </p:cNvCxnSpPr>
          <p:nvPr/>
        </p:nvCxnSpPr>
        <p:spPr>
          <a:xfrm>
            <a:off x="3440832" y="2544610"/>
            <a:ext cx="576064" cy="1981777"/>
          </a:xfrm>
          <a:prstGeom prst="bentConnector3">
            <a:avLst>
              <a:gd name="adj1" fmla="val 139683"/>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B3DA675D-1E43-BE45-8781-B1D1CAC0683B}"/>
              </a:ext>
            </a:extLst>
          </p:cNvPr>
          <p:cNvSpPr txBox="1"/>
          <p:nvPr/>
        </p:nvSpPr>
        <p:spPr>
          <a:xfrm>
            <a:off x="4705819" y="4306306"/>
            <a:ext cx="3284874" cy="261610"/>
          </a:xfrm>
          <a:prstGeom prst="rect">
            <a:avLst/>
          </a:prstGeom>
          <a:noFill/>
        </p:spPr>
        <p:txBody>
          <a:bodyPr wrap="none" rtlCol="0">
            <a:spAutoFit/>
          </a:bodyPr>
          <a:lstStyle/>
          <a:p>
            <a:r>
              <a:rPr lang="en-US" altLang="ko-KR" sz="1100" b="1" dirty="0"/>
              <a:t>Create Static Volume in Openstack Manually:</a:t>
            </a:r>
          </a:p>
        </p:txBody>
      </p:sp>
      <p:sp>
        <p:nvSpPr>
          <p:cNvPr id="88" name="TextBox 87">
            <a:extLst>
              <a:ext uri="{FF2B5EF4-FFF2-40B4-BE49-F238E27FC236}">
                <a16:creationId xmlns:a16="http://schemas.microsoft.com/office/drawing/2014/main" id="{3B62BDB0-DA27-0445-A31D-74F6177D8DE8}"/>
              </a:ext>
            </a:extLst>
          </p:cNvPr>
          <p:cNvSpPr txBox="1"/>
          <p:nvPr/>
        </p:nvSpPr>
        <p:spPr>
          <a:xfrm>
            <a:off x="3843841" y="1446308"/>
            <a:ext cx="1165704" cy="261610"/>
          </a:xfrm>
          <a:prstGeom prst="rect">
            <a:avLst/>
          </a:prstGeom>
          <a:noFill/>
        </p:spPr>
        <p:txBody>
          <a:bodyPr wrap="none" rtlCol="0">
            <a:spAutoFit/>
          </a:bodyPr>
          <a:lstStyle/>
          <a:p>
            <a:r>
              <a:rPr lang="en-US" altLang="ko-KR" sz="1100" dirty="0"/>
              <a:t>Static Provision</a:t>
            </a:r>
          </a:p>
        </p:txBody>
      </p:sp>
      <p:sp>
        <p:nvSpPr>
          <p:cNvPr id="68" name="TextBox 67">
            <a:extLst>
              <a:ext uri="{FF2B5EF4-FFF2-40B4-BE49-F238E27FC236}">
                <a16:creationId xmlns:a16="http://schemas.microsoft.com/office/drawing/2014/main" id="{910F2D6D-C3B3-6B4B-966C-C74A5F92622B}"/>
              </a:ext>
            </a:extLst>
          </p:cNvPr>
          <p:cNvSpPr txBox="1"/>
          <p:nvPr/>
        </p:nvSpPr>
        <p:spPr>
          <a:xfrm>
            <a:off x="4592960" y="3501008"/>
            <a:ext cx="5184576" cy="784830"/>
          </a:xfrm>
          <a:prstGeom prst="rect">
            <a:avLst/>
          </a:prstGeom>
          <a:noFill/>
        </p:spPr>
        <p:txBody>
          <a:bodyPr wrap="square" rtlCol="0">
            <a:spAutoFit/>
          </a:bodyPr>
          <a:lstStyle/>
          <a:p>
            <a:r>
              <a:rPr lang="en-US" altLang="ko-KR" sz="900" b="1" dirty="0"/>
              <a:t>Persistent-Volume (PV):</a:t>
            </a:r>
            <a:r>
              <a:rPr lang="en-US" altLang="ko-KR" sz="900" dirty="0"/>
              <a:t> A </a:t>
            </a:r>
            <a:r>
              <a:rPr lang="en-US" altLang="ko-KR" sz="900" dirty="0" err="1"/>
              <a:t>PersistentVolume</a:t>
            </a:r>
            <a:r>
              <a:rPr lang="en-US" altLang="ko-KR" sz="900" dirty="0"/>
              <a:t> (PV) is a piece of storage in the cluster that has been provisioned by an administrator. It is a resource in the cluster just like a node is a cluster resource. PVs are volume plugins like Volumes, but have a lifecycle independent of any individual pod that uses the PV. This API object captures the details of the implementation of the storage, be that NFS, iSCSI, or a cloud-provider-specific storage system.</a:t>
            </a:r>
          </a:p>
        </p:txBody>
      </p:sp>
      <p:pic>
        <p:nvPicPr>
          <p:cNvPr id="13" name="Picture 12">
            <a:extLst>
              <a:ext uri="{FF2B5EF4-FFF2-40B4-BE49-F238E27FC236}">
                <a16:creationId xmlns:a16="http://schemas.microsoft.com/office/drawing/2014/main" id="{0464029F-0FBB-264D-BBED-1715ABCF43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25312" y="4673693"/>
            <a:ext cx="3622402" cy="1273630"/>
          </a:xfrm>
          <a:prstGeom prst="rect">
            <a:avLst/>
          </a:prstGeom>
        </p:spPr>
      </p:pic>
      <p:sp>
        <p:nvSpPr>
          <p:cNvPr id="38" name="TextBox 37">
            <a:extLst>
              <a:ext uri="{FF2B5EF4-FFF2-40B4-BE49-F238E27FC236}">
                <a16:creationId xmlns:a16="http://schemas.microsoft.com/office/drawing/2014/main" id="{04203E63-3A04-844D-B8DA-305D8EBA39C8}"/>
              </a:ext>
            </a:extLst>
          </p:cNvPr>
          <p:cNvSpPr txBox="1"/>
          <p:nvPr/>
        </p:nvSpPr>
        <p:spPr>
          <a:xfrm>
            <a:off x="2130063" y="5406904"/>
            <a:ext cx="2174865" cy="338554"/>
          </a:xfrm>
          <a:prstGeom prst="rect">
            <a:avLst/>
          </a:prstGeom>
          <a:noFill/>
          <a:ln w="28575">
            <a:solidFill>
              <a:srgbClr val="FF0000"/>
            </a:solidFill>
            <a:prstDash val="solid"/>
          </a:ln>
        </p:spPr>
        <p:txBody>
          <a:bodyPr wrap="square" rtlCol="0">
            <a:spAutoFit/>
          </a:bodyPr>
          <a:lstStyle/>
          <a:p>
            <a:endParaRPr lang="en-US" sz="1600" dirty="0"/>
          </a:p>
        </p:txBody>
      </p:sp>
      <p:sp>
        <p:nvSpPr>
          <p:cNvPr id="44" name="TextBox 43">
            <a:extLst>
              <a:ext uri="{FF2B5EF4-FFF2-40B4-BE49-F238E27FC236}">
                <a16:creationId xmlns:a16="http://schemas.microsoft.com/office/drawing/2014/main" id="{6FE0B0A3-32EB-334A-8684-9BD3ACE1DDBC}"/>
              </a:ext>
            </a:extLst>
          </p:cNvPr>
          <p:cNvSpPr txBox="1"/>
          <p:nvPr/>
        </p:nvSpPr>
        <p:spPr>
          <a:xfrm>
            <a:off x="7185248" y="5772098"/>
            <a:ext cx="2362466" cy="216000"/>
          </a:xfrm>
          <a:prstGeom prst="rect">
            <a:avLst/>
          </a:prstGeom>
          <a:noFill/>
          <a:ln w="28575">
            <a:solidFill>
              <a:srgbClr val="FF0000"/>
            </a:solidFill>
            <a:prstDash val="solid"/>
          </a:ln>
        </p:spPr>
        <p:txBody>
          <a:bodyPr wrap="square" rtlCol="0">
            <a:spAutoFit/>
          </a:bodyPr>
          <a:lstStyle/>
          <a:p>
            <a:endParaRPr lang="en-US" dirty="0"/>
          </a:p>
        </p:txBody>
      </p:sp>
      <p:cxnSp>
        <p:nvCxnSpPr>
          <p:cNvPr id="46" name="Elbow Connector 45">
            <a:extLst>
              <a:ext uri="{FF2B5EF4-FFF2-40B4-BE49-F238E27FC236}">
                <a16:creationId xmlns:a16="http://schemas.microsoft.com/office/drawing/2014/main" id="{3763DE19-634C-F94F-96D4-4B8BCDE5746E}"/>
              </a:ext>
            </a:extLst>
          </p:cNvPr>
          <p:cNvCxnSpPr>
            <a:cxnSpLocks/>
            <a:stCxn id="38" idx="3"/>
            <a:endCxn id="44" idx="1"/>
          </p:cNvCxnSpPr>
          <p:nvPr/>
        </p:nvCxnSpPr>
        <p:spPr>
          <a:xfrm>
            <a:off x="4304928" y="5576181"/>
            <a:ext cx="2880320" cy="303917"/>
          </a:xfrm>
          <a:prstGeom prst="bentConnector3">
            <a:avLst>
              <a:gd name="adj1" fmla="val 50000"/>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2063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847114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6. Kubo Volume Service (5/5)</a:t>
            </a:r>
            <a:br>
              <a:rPr kumimoji="1" lang="en-US" altLang="ko-KR" dirty="0"/>
            </a:br>
            <a:r>
              <a:rPr kumimoji="1" lang="en-US" altLang="ko-KR" dirty="0"/>
              <a:t>  - Creating Storage Class &amp; Persistent Volume &amp; Persistent Volume Claim (5/5)</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9" name="TextBox 48">
            <a:extLst>
              <a:ext uri="{FF2B5EF4-FFF2-40B4-BE49-F238E27FC236}">
                <a16:creationId xmlns:a16="http://schemas.microsoft.com/office/drawing/2014/main" id="{3B508C15-8E2C-9646-874C-E1735E180AA5}"/>
              </a:ext>
            </a:extLst>
          </p:cNvPr>
          <p:cNvSpPr txBox="1"/>
          <p:nvPr/>
        </p:nvSpPr>
        <p:spPr>
          <a:xfrm>
            <a:off x="2000672" y="908720"/>
            <a:ext cx="7776864"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Kubernetes PVC Creation process differs based on Storage Services. This Documentation concentrates on Openstack Cinder. </a:t>
            </a:r>
            <a:r>
              <a:rPr lang="en-US" sz="1200" dirty="0">
                <a:solidFill>
                  <a:srgbClr val="FF0000"/>
                </a:solidFill>
                <a:hlinkClick r:id="rId4"/>
              </a:rPr>
              <a:t>For All Kubernetes Storage Services.</a:t>
            </a:r>
            <a:endParaRPr lang="en-US" sz="1200" dirty="0">
              <a:solidFill>
                <a:srgbClr val="FF0000"/>
              </a:solidFill>
            </a:endParaRPr>
          </a:p>
        </p:txBody>
      </p:sp>
      <p:sp>
        <p:nvSpPr>
          <p:cNvPr id="56" name="TextBox 55">
            <a:extLst>
              <a:ext uri="{FF2B5EF4-FFF2-40B4-BE49-F238E27FC236}">
                <a16:creationId xmlns:a16="http://schemas.microsoft.com/office/drawing/2014/main" id="{E19197B3-7CD9-8B4F-976B-B3C9B9C12965}"/>
              </a:ext>
            </a:extLst>
          </p:cNvPr>
          <p:cNvSpPr txBox="1"/>
          <p:nvPr/>
        </p:nvSpPr>
        <p:spPr>
          <a:xfrm>
            <a:off x="4592793" y="1628800"/>
            <a:ext cx="5184576" cy="784830"/>
          </a:xfrm>
          <a:prstGeom prst="rect">
            <a:avLst/>
          </a:prstGeom>
          <a:noFill/>
        </p:spPr>
        <p:txBody>
          <a:bodyPr wrap="square" rtlCol="0">
            <a:spAutoFit/>
          </a:bodyPr>
          <a:lstStyle/>
          <a:p>
            <a:r>
              <a:rPr lang="en-US" altLang="ko-KR" sz="900" b="1" dirty="0"/>
              <a:t>Persistent-Volume (PV):</a:t>
            </a:r>
            <a:r>
              <a:rPr lang="en-US" altLang="ko-KR" sz="900" dirty="0"/>
              <a:t> A </a:t>
            </a:r>
            <a:r>
              <a:rPr lang="en-US" altLang="ko-KR" sz="900" dirty="0" err="1"/>
              <a:t>PersistentVolume</a:t>
            </a:r>
            <a:r>
              <a:rPr lang="en-US" altLang="ko-KR" sz="900" dirty="0"/>
              <a:t> (PV) is a piece of storage in the cluster that has been provisioned by an administrator. It is a resource in the cluster just like a node is a cluster resource. PVs are volume plugins like Volumes, but have a lifecycle independent of any individual pod that uses the PV. This API object captures the details of the implementation of the storage, be that NFS, iSCSI, or a cloud-provider-specific storage system.</a:t>
            </a:r>
          </a:p>
        </p:txBody>
      </p:sp>
      <p:sp>
        <p:nvSpPr>
          <p:cNvPr id="68" name="TextBox 67">
            <a:extLst>
              <a:ext uri="{FF2B5EF4-FFF2-40B4-BE49-F238E27FC236}">
                <a16:creationId xmlns:a16="http://schemas.microsoft.com/office/drawing/2014/main" id="{910F2D6D-C3B3-6B4B-966C-C74A5F92622B}"/>
              </a:ext>
            </a:extLst>
          </p:cNvPr>
          <p:cNvSpPr txBox="1"/>
          <p:nvPr/>
        </p:nvSpPr>
        <p:spPr>
          <a:xfrm>
            <a:off x="4592960" y="3998674"/>
            <a:ext cx="5184576" cy="646331"/>
          </a:xfrm>
          <a:prstGeom prst="rect">
            <a:avLst/>
          </a:prstGeom>
          <a:noFill/>
        </p:spPr>
        <p:txBody>
          <a:bodyPr wrap="square" rtlCol="0">
            <a:spAutoFit/>
          </a:bodyPr>
          <a:lstStyle/>
          <a:p>
            <a:r>
              <a:rPr lang="en-US" altLang="ko-KR" sz="900" b="1" dirty="0"/>
              <a:t>Persistent-Volume-Claim (PVC):</a:t>
            </a:r>
            <a:r>
              <a:rPr lang="en-US" altLang="ko-KR" sz="900" dirty="0"/>
              <a:t> A </a:t>
            </a:r>
            <a:r>
              <a:rPr lang="en-US" altLang="ko-KR" sz="900" dirty="0" err="1"/>
              <a:t>PersistentVolumeClaim</a:t>
            </a:r>
            <a:r>
              <a:rPr lang="en-US" altLang="ko-KR" sz="900" dirty="0"/>
              <a:t> (PVC) is a request for storage by a user. It is similar to a pod. Pods consume node resources and PVCs consume PV resources. Pods can request specific levels of resources (CPU and Memory). Claims can request specific size and access modes (e.g., can be mounted once read/write or many times read-only).</a:t>
            </a:r>
          </a:p>
        </p:txBody>
      </p:sp>
      <p:sp>
        <p:nvSpPr>
          <p:cNvPr id="69" name="TextBox 68">
            <a:extLst>
              <a:ext uri="{FF2B5EF4-FFF2-40B4-BE49-F238E27FC236}">
                <a16:creationId xmlns:a16="http://schemas.microsoft.com/office/drawing/2014/main" id="{5B3A5092-483A-CE43-B202-F3671C513AD5}"/>
              </a:ext>
            </a:extLst>
          </p:cNvPr>
          <p:cNvSpPr txBox="1"/>
          <p:nvPr/>
        </p:nvSpPr>
        <p:spPr>
          <a:xfrm>
            <a:off x="5169024" y="4560380"/>
            <a:ext cx="3724225" cy="369332"/>
          </a:xfrm>
          <a:prstGeom prst="rect">
            <a:avLst/>
          </a:prstGeom>
          <a:noFill/>
        </p:spPr>
        <p:txBody>
          <a:bodyPr wrap="none" rtlCol="0">
            <a:spAutoFit/>
          </a:bodyPr>
          <a:lstStyle/>
          <a:p>
            <a:r>
              <a:rPr lang="en-US" altLang="ko-KR" dirty="0"/>
              <a:t>2. Create Persistent Volume Claim</a:t>
            </a:r>
            <a:endParaRPr lang="ko-KR" altLang="en-US"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5357081" y="4892967"/>
            <a:ext cx="3230372" cy="261610"/>
          </a:xfrm>
          <a:prstGeom prst="rect">
            <a:avLst/>
          </a:prstGeom>
          <a:noFill/>
        </p:spPr>
        <p:txBody>
          <a:bodyPr wrap="none" rtlCol="0">
            <a:spAutoFit/>
          </a:bodyPr>
          <a:lstStyle/>
          <a:p>
            <a:r>
              <a:rPr lang="en-US" altLang="ko-KR" sz="1100" dirty="0"/>
              <a:t>$ kubectl create –f </a:t>
            </a:r>
            <a:r>
              <a:rPr lang="en-US" altLang="ko-KR" sz="1100" dirty="0" err="1"/>
              <a:t>presistent</a:t>
            </a:r>
            <a:r>
              <a:rPr lang="en-US" altLang="ko-KR" sz="1100" dirty="0"/>
              <a:t>-volume-</a:t>
            </a:r>
            <a:r>
              <a:rPr lang="en-US" altLang="ko-KR" sz="1100" dirty="0" err="1"/>
              <a:t>claim.yml</a:t>
            </a:r>
            <a:endParaRPr lang="en-US" altLang="ko-KR" sz="1100" dirty="0"/>
          </a:p>
        </p:txBody>
      </p:sp>
      <p:cxnSp>
        <p:nvCxnSpPr>
          <p:cNvPr id="18" name="Elbow Connector 17">
            <a:extLst>
              <a:ext uri="{FF2B5EF4-FFF2-40B4-BE49-F238E27FC236}">
                <a16:creationId xmlns:a16="http://schemas.microsoft.com/office/drawing/2014/main" id="{F811C246-CC50-F940-A8BB-0B71B8AC6299}"/>
              </a:ext>
            </a:extLst>
          </p:cNvPr>
          <p:cNvCxnSpPr>
            <a:cxnSpLocks/>
            <a:stCxn id="45" idx="3"/>
            <a:endCxn id="46" idx="3"/>
          </p:cNvCxnSpPr>
          <p:nvPr/>
        </p:nvCxnSpPr>
        <p:spPr>
          <a:xfrm>
            <a:off x="3440832" y="2240060"/>
            <a:ext cx="360039" cy="3055060"/>
          </a:xfrm>
          <a:prstGeom prst="bentConnector3">
            <a:avLst>
              <a:gd name="adj1" fmla="val 331336"/>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B3DA675D-1E43-BE45-8781-B1D1CAC0683B}"/>
              </a:ext>
            </a:extLst>
          </p:cNvPr>
          <p:cNvSpPr txBox="1"/>
          <p:nvPr/>
        </p:nvSpPr>
        <p:spPr>
          <a:xfrm>
            <a:off x="4622678" y="5315732"/>
            <a:ext cx="2861681" cy="261610"/>
          </a:xfrm>
          <a:prstGeom prst="rect">
            <a:avLst/>
          </a:prstGeom>
          <a:noFill/>
        </p:spPr>
        <p:txBody>
          <a:bodyPr wrap="none" rtlCol="0">
            <a:spAutoFit/>
          </a:bodyPr>
          <a:lstStyle/>
          <a:p>
            <a:r>
              <a:rPr lang="en-US" altLang="ko-KR" sz="1100" b="1" dirty="0"/>
              <a:t>Openstack Cinder Sample Screen Short:</a:t>
            </a:r>
          </a:p>
        </p:txBody>
      </p:sp>
      <p:sp>
        <p:nvSpPr>
          <p:cNvPr id="88" name="TextBox 87">
            <a:extLst>
              <a:ext uri="{FF2B5EF4-FFF2-40B4-BE49-F238E27FC236}">
                <a16:creationId xmlns:a16="http://schemas.microsoft.com/office/drawing/2014/main" id="{3B62BDB0-DA27-0445-A31D-74F6177D8DE8}"/>
              </a:ext>
            </a:extLst>
          </p:cNvPr>
          <p:cNvSpPr txBox="1"/>
          <p:nvPr/>
        </p:nvSpPr>
        <p:spPr>
          <a:xfrm>
            <a:off x="3843841" y="1446308"/>
            <a:ext cx="1165704" cy="261610"/>
          </a:xfrm>
          <a:prstGeom prst="rect">
            <a:avLst/>
          </a:prstGeom>
          <a:noFill/>
        </p:spPr>
        <p:txBody>
          <a:bodyPr wrap="none" rtlCol="0">
            <a:spAutoFit/>
          </a:bodyPr>
          <a:lstStyle/>
          <a:p>
            <a:r>
              <a:rPr lang="en-US" altLang="ko-KR" sz="1100" dirty="0"/>
              <a:t>Static Provision</a:t>
            </a:r>
          </a:p>
        </p:txBody>
      </p:sp>
      <p:sp>
        <p:nvSpPr>
          <p:cNvPr id="27" name="TextBox 26">
            <a:extLst>
              <a:ext uri="{FF2B5EF4-FFF2-40B4-BE49-F238E27FC236}">
                <a16:creationId xmlns:a16="http://schemas.microsoft.com/office/drawing/2014/main" id="{498C9067-FD74-C24B-8815-6362889D70BB}"/>
              </a:ext>
            </a:extLst>
          </p:cNvPr>
          <p:cNvSpPr txBox="1"/>
          <p:nvPr/>
        </p:nvSpPr>
        <p:spPr>
          <a:xfrm>
            <a:off x="5438661" y="2359944"/>
            <a:ext cx="3064878" cy="369332"/>
          </a:xfrm>
          <a:prstGeom prst="rect">
            <a:avLst/>
          </a:prstGeom>
          <a:noFill/>
        </p:spPr>
        <p:txBody>
          <a:bodyPr wrap="none" rtlCol="0">
            <a:spAutoFit/>
          </a:bodyPr>
          <a:lstStyle/>
          <a:p>
            <a:r>
              <a:rPr lang="en-US" altLang="ko-KR" dirty="0"/>
              <a:t>2. Create Persistent Volume</a:t>
            </a:r>
            <a:endParaRPr lang="ko-KR" altLang="en-US" dirty="0"/>
          </a:p>
        </p:txBody>
      </p:sp>
      <p:sp>
        <p:nvSpPr>
          <p:cNvPr id="28" name="TextBox 27">
            <a:extLst>
              <a:ext uri="{FF2B5EF4-FFF2-40B4-BE49-F238E27FC236}">
                <a16:creationId xmlns:a16="http://schemas.microsoft.com/office/drawing/2014/main" id="{FD3AAF9E-2472-634F-B573-263CDF0DE0E9}"/>
              </a:ext>
            </a:extLst>
          </p:cNvPr>
          <p:cNvSpPr txBox="1"/>
          <p:nvPr/>
        </p:nvSpPr>
        <p:spPr>
          <a:xfrm>
            <a:off x="5626718" y="2692531"/>
            <a:ext cx="2895344" cy="261610"/>
          </a:xfrm>
          <a:prstGeom prst="rect">
            <a:avLst/>
          </a:prstGeom>
          <a:noFill/>
        </p:spPr>
        <p:txBody>
          <a:bodyPr wrap="none" rtlCol="0">
            <a:spAutoFit/>
          </a:bodyPr>
          <a:lstStyle/>
          <a:p>
            <a:r>
              <a:rPr lang="en-US" altLang="ko-KR" sz="1100" dirty="0"/>
              <a:t>$ kubectl create –f </a:t>
            </a:r>
            <a:r>
              <a:rPr lang="en-US" altLang="ko-KR" sz="1100" dirty="0" err="1"/>
              <a:t>presistent-volume.yml</a:t>
            </a:r>
            <a:endParaRPr lang="en-US" altLang="ko-KR" sz="1100" dirty="0"/>
          </a:p>
        </p:txBody>
      </p:sp>
      <p:sp>
        <p:nvSpPr>
          <p:cNvPr id="29" name="TextBox 28">
            <a:extLst>
              <a:ext uri="{FF2B5EF4-FFF2-40B4-BE49-F238E27FC236}">
                <a16:creationId xmlns:a16="http://schemas.microsoft.com/office/drawing/2014/main" id="{57D403A3-4C78-484E-A170-ECBF6EADDBE1}"/>
              </a:ext>
            </a:extLst>
          </p:cNvPr>
          <p:cNvSpPr txBox="1"/>
          <p:nvPr/>
        </p:nvSpPr>
        <p:spPr>
          <a:xfrm>
            <a:off x="2016566" y="1710215"/>
            <a:ext cx="2520280" cy="2124000"/>
          </a:xfrm>
          <a:prstGeom prst="rect">
            <a:avLst/>
          </a:prstGeom>
          <a:noFill/>
          <a:ln w="12700">
            <a:solidFill>
              <a:schemeClr val="accent1"/>
            </a:solidFill>
          </a:ln>
        </p:spPr>
        <p:txBody>
          <a:bodyPr wrap="square" rtlCol="0">
            <a:spAutoFit/>
          </a:bodyPr>
          <a:lstStyle/>
          <a:p>
            <a:r>
              <a:rPr lang="en-US" altLang="ko-KR" sz="900" dirty="0"/>
              <a:t>kind: </a:t>
            </a:r>
            <a:r>
              <a:rPr lang="en-US" altLang="ko-KR" sz="900" dirty="0" err="1"/>
              <a:t>PersistentVolume</a:t>
            </a:r>
            <a:endParaRPr lang="en-US" altLang="ko-KR" sz="900" dirty="0"/>
          </a:p>
          <a:p>
            <a:r>
              <a:rPr lang="en-US" altLang="ko-KR" sz="900" dirty="0" err="1"/>
              <a:t>apiVersion</a:t>
            </a:r>
            <a:r>
              <a:rPr lang="en-US" altLang="ko-KR" sz="900" dirty="0"/>
              <a:t>: v1</a:t>
            </a:r>
          </a:p>
          <a:p>
            <a:r>
              <a:rPr lang="en-US" altLang="ko-KR" sz="900" dirty="0"/>
              <a:t>metadata:</a:t>
            </a:r>
          </a:p>
          <a:p>
            <a:r>
              <a:rPr lang="en-US" altLang="ko-KR" sz="900" dirty="0"/>
              <a:t>  name: task-</a:t>
            </a:r>
            <a:r>
              <a:rPr lang="en-US" altLang="ko-KR" sz="900" dirty="0" err="1"/>
              <a:t>pv</a:t>
            </a:r>
            <a:r>
              <a:rPr lang="en-US" altLang="ko-KR" sz="900" dirty="0"/>
              <a:t>-volume</a:t>
            </a:r>
          </a:p>
          <a:p>
            <a:r>
              <a:rPr lang="en-US" altLang="ko-KR" sz="900" dirty="0"/>
              <a:t>spec:</a:t>
            </a:r>
          </a:p>
          <a:p>
            <a:r>
              <a:rPr lang="en-US" altLang="ko-KR" sz="900" dirty="0"/>
              <a:t>  </a:t>
            </a:r>
            <a:r>
              <a:rPr lang="en-US" altLang="ko-KR" sz="900" dirty="0" err="1"/>
              <a:t>storageClassName</a:t>
            </a:r>
            <a:r>
              <a:rPr lang="en-US" altLang="ko-KR" sz="900" dirty="0"/>
              <a:t>: gold</a:t>
            </a:r>
          </a:p>
          <a:p>
            <a:r>
              <a:rPr lang="en-US" altLang="ko-KR" sz="900" dirty="0"/>
              <a:t>  </a:t>
            </a:r>
            <a:r>
              <a:rPr lang="en-US" altLang="ko-KR" sz="900" dirty="0" err="1"/>
              <a:t>persistentVolumeReclaimPolicy</a:t>
            </a:r>
            <a:r>
              <a:rPr lang="en-US" altLang="ko-KR" sz="900" dirty="0"/>
              <a:t>: Delete</a:t>
            </a:r>
          </a:p>
          <a:p>
            <a:r>
              <a:rPr lang="en-US" altLang="ko-KR" sz="900" dirty="0"/>
              <a:t>  capacity:</a:t>
            </a:r>
          </a:p>
          <a:p>
            <a:r>
              <a:rPr lang="en-US" altLang="ko-KR" sz="900" dirty="0"/>
              <a:t>    storage: 20Gi</a:t>
            </a:r>
          </a:p>
          <a:p>
            <a:r>
              <a:rPr lang="en-US" altLang="ko-KR" sz="900" dirty="0"/>
              <a:t>  </a:t>
            </a:r>
            <a:r>
              <a:rPr lang="en-US" altLang="ko-KR" sz="900" dirty="0" err="1"/>
              <a:t>accessModes</a:t>
            </a:r>
            <a:r>
              <a:rPr lang="en-US" altLang="ko-KR" sz="900" dirty="0"/>
              <a:t>:</a:t>
            </a:r>
          </a:p>
          <a:p>
            <a:r>
              <a:rPr lang="en-US" altLang="ko-KR" sz="900" dirty="0"/>
              <a:t>    - </a:t>
            </a:r>
            <a:r>
              <a:rPr lang="en-US" altLang="ko-KR" sz="900" dirty="0" err="1"/>
              <a:t>ReadWriteOnce</a:t>
            </a:r>
            <a:endParaRPr lang="en-US" altLang="ko-KR" sz="900" dirty="0"/>
          </a:p>
          <a:p>
            <a:r>
              <a:rPr lang="en-US" altLang="ko-KR" sz="900" dirty="0"/>
              <a:t>  cinder:</a:t>
            </a:r>
          </a:p>
          <a:p>
            <a:r>
              <a:rPr lang="en-US" altLang="ko-KR" sz="900" dirty="0"/>
              <a:t>    </a:t>
            </a:r>
            <a:r>
              <a:rPr lang="en-US" altLang="ko-KR" sz="900" dirty="0" err="1"/>
              <a:t>volumeID</a:t>
            </a:r>
            <a:r>
              <a:rPr lang="en-US" altLang="ko-KR" sz="900" dirty="0"/>
              <a:t>: db7e2c34-3209-4f5f-a0ef-32a12680b6a3</a:t>
            </a:r>
          </a:p>
          <a:p>
            <a:endParaRPr lang="en-US" altLang="ko-KR" sz="900" dirty="0"/>
          </a:p>
        </p:txBody>
      </p:sp>
      <p:sp>
        <p:nvSpPr>
          <p:cNvPr id="30" name="TextBox 29">
            <a:extLst>
              <a:ext uri="{FF2B5EF4-FFF2-40B4-BE49-F238E27FC236}">
                <a16:creationId xmlns:a16="http://schemas.microsoft.com/office/drawing/2014/main" id="{63F858D5-A935-9A4A-BD4D-5201980BEF61}"/>
              </a:ext>
            </a:extLst>
          </p:cNvPr>
          <p:cNvSpPr txBox="1"/>
          <p:nvPr/>
        </p:nvSpPr>
        <p:spPr>
          <a:xfrm>
            <a:off x="306145" y="1599905"/>
            <a:ext cx="1080120" cy="216000"/>
          </a:xfrm>
          <a:prstGeom prst="rect">
            <a:avLst/>
          </a:prstGeom>
          <a:noFill/>
          <a:ln w="28575">
            <a:solidFill>
              <a:srgbClr val="FF0000"/>
            </a:solidFill>
            <a:prstDash val="sysDash"/>
          </a:ln>
        </p:spPr>
        <p:txBody>
          <a:bodyPr wrap="square" rtlCol="0">
            <a:spAutoFit/>
          </a:bodyPr>
          <a:lstStyle/>
          <a:p>
            <a:endParaRPr lang="en-US" dirty="0"/>
          </a:p>
        </p:txBody>
      </p:sp>
      <p:sp>
        <p:nvSpPr>
          <p:cNvPr id="31" name="타원 8">
            <a:extLst>
              <a:ext uri="{FF2B5EF4-FFF2-40B4-BE49-F238E27FC236}">
                <a16:creationId xmlns:a16="http://schemas.microsoft.com/office/drawing/2014/main" id="{6C373C5E-A44A-9242-8193-4631098CC5B0}"/>
              </a:ext>
            </a:extLst>
          </p:cNvPr>
          <p:cNvSpPr/>
          <p:nvPr/>
        </p:nvSpPr>
        <p:spPr>
          <a:xfrm>
            <a:off x="121123" y="144630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cxnSp>
        <p:nvCxnSpPr>
          <p:cNvPr id="32" name="Elbow Connector 31">
            <a:extLst>
              <a:ext uri="{FF2B5EF4-FFF2-40B4-BE49-F238E27FC236}">
                <a16:creationId xmlns:a16="http://schemas.microsoft.com/office/drawing/2014/main" id="{E6BB2D83-A6F2-3842-9BF0-BEEEC2B62177}"/>
              </a:ext>
            </a:extLst>
          </p:cNvPr>
          <p:cNvCxnSpPr>
            <a:cxnSpLocks/>
            <a:stCxn id="30" idx="3"/>
            <a:endCxn id="29" idx="1"/>
          </p:cNvCxnSpPr>
          <p:nvPr/>
        </p:nvCxnSpPr>
        <p:spPr>
          <a:xfrm>
            <a:off x="1386265" y="1707905"/>
            <a:ext cx="630301" cy="1064310"/>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D273F530-DD91-E243-805D-C43737AB0C41}"/>
              </a:ext>
            </a:extLst>
          </p:cNvPr>
          <p:cNvSpPr txBox="1"/>
          <p:nvPr/>
        </p:nvSpPr>
        <p:spPr>
          <a:xfrm>
            <a:off x="2376773" y="1463830"/>
            <a:ext cx="1467068" cy="246221"/>
          </a:xfrm>
          <a:prstGeom prst="rect">
            <a:avLst/>
          </a:prstGeom>
          <a:noFill/>
        </p:spPr>
        <p:txBody>
          <a:bodyPr wrap="none" rtlCol="0">
            <a:spAutoFit/>
          </a:bodyPr>
          <a:lstStyle/>
          <a:p>
            <a:r>
              <a:rPr lang="en-US" altLang="ko-KR" sz="1000" dirty="0" err="1"/>
              <a:t>presistent-volume.yml</a:t>
            </a:r>
            <a:endParaRPr lang="ko-KR" altLang="en-US" sz="1000" dirty="0"/>
          </a:p>
        </p:txBody>
      </p:sp>
      <p:sp>
        <p:nvSpPr>
          <p:cNvPr id="37" name="TextBox 36">
            <a:extLst>
              <a:ext uri="{FF2B5EF4-FFF2-40B4-BE49-F238E27FC236}">
                <a16:creationId xmlns:a16="http://schemas.microsoft.com/office/drawing/2014/main" id="{DBABFCC5-50A3-7A40-B81D-C75275E2AED0}"/>
              </a:ext>
            </a:extLst>
          </p:cNvPr>
          <p:cNvSpPr txBox="1"/>
          <p:nvPr/>
        </p:nvSpPr>
        <p:spPr>
          <a:xfrm>
            <a:off x="2000672" y="4338970"/>
            <a:ext cx="2520280" cy="1754326"/>
          </a:xfrm>
          <a:prstGeom prst="rect">
            <a:avLst/>
          </a:prstGeom>
          <a:noFill/>
          <a:ln w="12700">
            <a:solidFill>
              <a:schemeClr val="accent1"/>
            </a:solidFill>
          </a:ln>
        </p:spPr>
        <p:txBody>
          <a:bodyPr wrap="square" rtlCol="0">
            <a:spAutoFit/>
          </a:bodyPr>
          <a:lstStyle/>
          <a:p>
            <a:r>
              <a:rPr lang="en-US" altLang="ko-KR" sz="900" dirty="0"/>
              <a:t>kind: </a:t>
            </a:r>
            <a:r>
              <a:rPr lang="en-US" altLang="ko-KR" sz="900" dirty="0" err="1"/>
              <a:t>PersistentVolumeClaim</a:t>
            </a:r>
            <a:endParaRPr lang="en-US" altLang="ko-KR" sz="900" dirty="0"/>
          </a:p>
          <a:p>
            <a:r>
              <a:rPr lang="en-US" altLang="ko-KR" sz="900" dirty="0" err="1"/>
              <a:t>apiVersion</a:t>
            </a:r>
            <a:r>
              <a:rPr lang="en-US" altLang="ko-KR" sz="900" dirty="0"/>
              <a:t>: v1</a:t>
            </a:r>
          </a:p>
          <a:p>
            <a:r>
              <a:rPr lang="en-US" altLang="ko-KR" sz="900" dirty="0"/>
              <a:t>metadata:</a:t>
            </a:r>
          </a:p>
          <a:p>
            <a:r>
              <a:rPr lang="en-US" altLang="ko-KR" sz="900" dirty="0"/>
              <a:t>  name: </a:t>
            </a:r>
            <a:r>
              <a:rPr lang="en-US" altLang="ko-KR" sz="900" dirty="0" err="1"/>
              <a:t>mysql-volumeclaim</a:t>
            </a:r>
            <a:endParaRPr lang="en-US" altLang="ko-KR" sz="900" dirty="0"/>
          </a:p>
          <a:p>
            <a:r>
              <a:rPr lang="en-US" altLang="ko-KR" sz="900" dirty="0"/>
              <a:t>spec:</a:t>
            </a:r>
          </a:p>
          <a:p>
            <a:r>
              <a:rPr lang="en-US" altLang="ko-KR" sz="900" dirty="0"/>
              <a:t>  </a:t>
            </a:r>
            <a:r>
              <a:rPr lang="en-US" altLang="ko-KR" sz="900" dirty="0" err="1"/>
              <a:t>storageClassName</a:t>
            </a:r>
            <a:r>
              <a:rPr lang="en-US" altLang="ko-KR" sz="900" dirty="0"/>
              <a:t>: gold</a:t>
            </a:r>
          </a:p>
          <a:p>
            <a:r>
              <a:rPr lang="en-US" altLang="ko-KR" sz="900" dirty="0"/>
              <a:t>  </a:t>
            </a:r>
            <a:r>
              <a:rPr lang="en-US" altLang="ko-KR" sz="900" dirty="0" err="1"/>
              <a:t>volumeName</a:t>
            </a:r>
            <a:r>
              <a:rPr lang="en-US" altLang="ko-KR" sz="900" dirty="0"/>
              <a:t>: task-</a:t>
            </a:r>
            <a:r>
              <a:rPr lang="en-US" altLang="ko-KR" sz="900" dirty="0" err="1"/>
              <a:t>pv</a:t>
            </a:r>
            <a:r>
              <a:rPr lang="en-US" altLang="ko-KR" sz="900" dirty="0"/>
              <a:t>-volume</a:t>
            </a:r>
          </a:p>
          <a:p>
            <a:r>
              <a:rPr lang="en-US" altLang="ko-KR" sz="900" dirty="0"/>
              <a:t>  </a:t>
            </a:r>
            <a:r>
              <a:rPr lang="en-US" altLang="ko-KR" sz="900" dirty="0" err="1"/>
              <a:t>accessModes</a:t>
            </a:r>
            <a:r>
              <a:rPr lang="en-US" altLang="ko-KR" sz="900" dirty="0"/>
              <a:t>:</a:t>
            </a:r>
          </a:p>
          <a:p>
            <a:r>
              <a:rPr lang="en-US" altLang="ko-KR" sz="900" dirty="0"/>
              <a:t>    - </a:t>
            </a:r>
            <a:r>
              <a:rPr lang="en-US" altLang="ko-KR" sz="900" dirty="0" err="1"/>
              <a:t>ReadWriteOnce</a:t>
            </a:r>
            <a:endParaRPr lang="en-US" altLang="ko-KR" sz="900" dirty="0"/>
          </a:p>
          <a:p>
            <a:r>
              <a:rPr lang="en-US" altLang="ko-KR" sz="900" dirty="0"/>
              <a:t>  resources:</a:t>
            </a:r>
          </a:p>
          <a:p>
            <a:r>
              <a:rPr lang="en-US" altLang="ko-KR" sz="900" dirty="0"/>
              <a:t>    requests:</a:t>
            </a:r>
          </a:p>
          <a:p>
            <a:r>
              <a:rPr lang="en-US" altLang="ko-KR" sz="900" dirty="0"/>
              <a:t>      storage: 20Gi</a:t>
            </a:r>
          </a:p>
        </p:txBody>
      </p:sp>
      <p:sp>
        <p:nvSpPr>
          <p:cNvPr id="38" name="TextBox 37">
            <a:extLst>
              <a:ext uri="{FF2B5EF4-FFF2-40B4-BE49-F238E27FC236}">
                <a16:creationId xmlns:a16="http://schemas.microsoft.com/office/drawing/2014/main" id="{9AE18F68-36FD-6048-921D-FF1DB70DB5C1}"/>
              </a:ext>
            </a:extLst>
          </p:cNvPr>
          <p:cNvSpPr txBox="1"/>
          <p:nvPr/>
        </p:nvSpPr>
        <p:spPr>
          <a:xfrm>
            <a:off x="306144" y="6309320"/>
            <a:ext cx="1334487" cy="177966"/>
          </a:xfrm>
          <a:prstGeom prst="rect">
            <a:avLst/>
          </a:prstGeom>
          <a:noFill/>
          <a:ln w="28575">
            <a:solidFill>
              <a:srgbClr val="FF0000"/>
            </a:solidFill>
            <a:prstDash val="sysDash"/>
          </a:ln>
        </p:spPr>
        <p:txBody>
          <a:bodyPr wrap="square" rtlCol="0">
            <a:spAutoFit/>
          </a:bodyPr>
          <a:lstStyle/>
          <a:p>
            <a:endParaRPr lang="en-US" dirty="0"/>
          </a:p>
        </p:txBody>
      </p:sp>
      <p:sp>
        <p:nvSpPr>
          <p:cNvPr id="39" name="타원 8">
            <a:extLst>
              <a:ext uri="{FF2B5EF4-FFF2-40B4-BE49-F238E27FC236}">
                <a16:creationId xmlns:a16="http://schemas.microsoft.com/office/drawing/2014/main" id="{F2B5E6E8-FF16-7D49-B26F-6207795E616B}"/>
              </a:ext>
            </a:extLst>
          </p:cNvPr>
          <p:cNvSpPr/>
          <p:nvPr/>
        </p:nvSpPr>
        <p:spPr>
          <a:xfrm>
            <a:off x="116313" y="616530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cxnSp>
        <p:nvCxnSpPr>
          <p:cNvPr id="44" name="Elbow Connector 43">
            <a:extLst>
              <a:ext uri="{FF2B5EF4-FFF2-40B4-BE49-F238E27FC236}">
                <a16:creationId xmlns:a16="http://schemas.microsoft.com/office/drawing/2014/main" id="{8A22B3A6-0525-1844-B191-CA2DCBD9C247}"/>
              </a:ext>
            </a:extLst>
          </p:cNvPr>
          <p:cNvCxnSpPr>
            <a:cxnSpLocks/>
            <a:stCxn id="37" idx="1"/>
            <a:endCxn id="38" idx="3"/>
          </p:cNvCxnSpPr>
          <p:nvPr/>
        </p:nvCxnSpPr>
        <p:spPr>
          <a:xfrm rot="10800000" flipV="1">
            <a:off x="1640632" y="5216133"/>
            <a:ext cx="360041" cy="1182170"/>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3E02B141-3E59-6644-83DF-9DBE59E39507}"/>
              </a:ext>
            </a:extLst>
          </p:cNvPr>
          <p:cNvSpPr txBox="1"/>
          <p:nvPr/>
        </p:nvSpPr>
        <p:spPr>
          <a:xfrm>
            <a:off x="2165990" y="2168060"/>
            <a:ext cx="1274842" cy="144000"/>
          </a:xfrm>
          <a:prstGeom prst="rect">
            <a:avLst/>
          </a:prstGeom>
          <a:noFill/>
          <a:ln w="28575">
            <a:solidFill>
              <a:srgbClr val="FF0000"/>
            </a:solidFill>
            <a:prstDash val="solid"/>
          </a:ln>
        </p:spPr>
        <p:txBody>
          <a:bodyPr wrap="square" rtlCol="0">
            <a:spAutoFit/>
          </a:bodyPr>
          <a:lstStyle/>
          <a:p>
            <a:endParaRPr lang="en-US" dirty="0"/>
          </a:p>
        </p:txBody>
      </p:sp>
      <p:sp>
        <p:nvSpPr>
          <p:cNvPr id="46" name="TextBox 45">
            <a:extLst>
              <a:ext uri="{FF2B5EF4-FFF2-40B4-BE49-F238E27FC236}">
                <a16:creationId xmlns:a16="http://schemas.microsoft.com/office/drawing/2014/main" id="{2F82862E-D466-7643-8458-8DAB7AAC619A}"/>
              </a:ext>
            </a:extLst>
          </p:cNvPr>
          <p:cNvSpPr txBox="1"/>
          <p:nvPr/>
        </p:nvSpPr>
        <p:spPr>
          <a:xfrm>
            <a:off x="2132986" y="5223120"/>
            <a:ext cx="1667885" cy="144000"/>
          </a:xfrm>
          <a:prstGeom prst="rect">
            <a:avLst/>
          </a:prstGeom>
          <a:noFill/>
          <a:ln w="28575">
            <a:solidFill>
              <a:srgbClr val="FF0000"/>
            </a:solidFill>
            <a:prstDash val="solid"/>
          </a:ln>
        </p:spPr>
        <p:txBody>
          <a:bodyPr wrap="square" rtlCol="0">
            <a:spAutoFit/>
          </a:bodyPr>
          <a:lstStyle/>
          <a:p>
            <a:endParaRPr lang="en-US" dirty="0"/>
          </a:p>
        </p:txBody>
      </p:sp>
      <p:sp>
        <p:nvSpPr>
          <p:cNvPr id="50" name="TextBox 49">
            <a:extLst>
              <a:ext uri="{FF2B5EF4-FFF2-40B4-BE49-F238E27FC236}">
                <a16:creationId xmlns:a16="http://schemas.microsoft.com/office/drawing/2014/main" id="{8AEBD035-020C-9B45-B874-3B50A6B874A5}"/>
              </a:ext>
            </a:extLst>
          </p:cNvPr>
          <p:cNvSpPr txBox="1"/>
          <p:nvPr/>
        </p:nvSpPr>
        <p:spPr>
          <a:xfrm>
            <a:off x="2361306" y="4078539"/>
            <a:ext cx="1824538" cy="246221"/>
          </a:xfrm>
          <a:prstGeom prst="rect">
            <a:avLst/>
          </a:prstGeom>
          <a:noFill/>
        </p:spPr>
        <p:txBody>
          <a:bodyPr wrap="none" rtlCol="0">
            <a:spAutoFit/>
          </a:bodyPr>
          <a:lstStyle/>
          <a:p>
            <a:r>
              <a:rPr lang="en-US" altLang="ko-KR" sz="1000" dirty="0" err="1"/>
              <a:t>presistent</a:t>
            </a:r>
            <a:r>
              <a:rPr lang="en-US" altLang="ko-KR" sz="1000" dirty="0"/>
              <a:t>-volume-</a:t>
            </a:r>
            <a:r>
              <a:rPr lang="en-US" altLang="ko-KR" sz="1000" dirty="0" err="1"/>
              <a:t>claim.yml</a:t>
            </a:r>
            <a:endParaRPr lang="ko-KR" altLang="en-US" sz="1000" dirty="0"/>
          </a:p>
        </p:txBody>
      </p:sp>
      <p:pic>
        <p:nvPicPr>
          <p:cNvPr id="16" name="Picture 15">
            <a:extLst>
              <a:ext uri="{FF2B5EF4-FFF2-40B4-BE49-F238E27FC236}">
                <a16:creationId xmlns:a16="http://schemas.microsoft.com/office/drawing/2014/main" id="{F8384D1A-3E93-C049-90CB-B713085BC5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08375" y="5630944"/>
            <a:ext cx="5139994" cy="678375"/>
          </a:xfrm>
          <a:prstGeom prst="rect">
            <a:avLst/>
          </a:prstGeom>
        </p:spPr>
      </p:pic>
    </p:spTree>
    <p:extLst>
      <p:ext uri="{BB962C8B-B14F-4D97-AF65-F5344CB8AC3E}">
        <p14:creationId xmlns:p14="http://schemas.microsoft.com/office/powerpoint/2010/main" val="2518738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7. Kubo Secret Service (1/3)</a:t>
            </a:r>
            <a:br>
              <a:rPr kumimoji="1" lang="en-US" altLang="ko-KR" dirty="0"/>
            </a:br>
            <a:r>
              <a:rPr kumimoji="1" lang="en-US" altLang="ko-KR" dirty="0"/>
              <a:t>  - Secrets Architecture (1/3)</a:t>
            </a:r>
          </a:p>
        </p:txBody>
      </p:sp>
      <p:pic>
        <p:nvPicPr>
          <p:cNvPr id="4" name="Picture 3">
            <a:extLst>
              <a:ext uri="{FF2B5EF4-FFF2-40B4-BE49-F238E27FC236}">
                <a16:creationId xmlns:a16="http://schemas.microsoft.com/office/drawing/2014/main" id="{31CEC9D9-391A-8F41-99A8-F548BE4DD5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2840" y="2099330"/>
            <a:ext cx="2664296" cy="3921958"/>
          </a:xfrm>
          <a:prstGeom prst="rect">
            <a:avLst/>
          </a:prstGeom>
        </p:spPr>
      </p:pic>
      <p:sp>
        <p:nvSpPr>
          <p:cNvPr id="40" name="타원 8">
            <a:extLst>
              <a:ext uri="{FF2B5EF4-FFF2-40B4-BE49-F238E27FC236}">
                <a16:creationId xmlns:a16="http://schemas.microsoft.com/office/drawing/2014/main" id="{753F771C-422B-C64C-BF55-8851287DE34D}"/>
              </a:ext>
            </a:extLst>
          </p:cNvPr>
          <p:cNvSpPr/>
          <p:nvPr/>
        </p:nvSpPr>
        <p:spPr>
          <a:xfrm>
            <a:off x="3964356" y="2134625"/>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41" name="타원 8">
            <a:extLst>
              <a:ext uri="{FF2B5EF4-FFF2-40B4-BE49-F238E27FC236}">
                <a16:creationId xmlns:a16="http://schemas.microsoft.com/office/drawing/2014/main" id="{E5F69674-35EC-164A-B3AD-39A921B199B6}"/>
              </a:ext>
            </a:extLst>
          </p:cNvPr>
          <p:cNvSpPr/>
          <p:nvPr/>
        </p:nvSpPr>
        <p:spPr>
          <a:xfrm>
            <a:off x="5889104" y="310744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42" name="타원 8">
            <a:extLst>
              <a:ext uri="{FF2B5EF4-FFF2-40B4-BE49-F238E27FC236}">
                <a16:creationId xmlns:a16="http://schemas.microsoft.com/office/drawing/2014/main" id="{66635381-DCE1-4546-AB74-E5112B6B95A4}"/>
              </a:ext>
            </a:extLst>
          </p:cNvPr>
          <p:cNvSpPr/>
          <p:nvPr/>
        </p:nvSpPr>
        <p:spPr>
          <a:xfrm>
            <a:off x="3512840" y="2819410"/>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sp>
        <p:nvSpPr>
          <p:cNvPr id="43" name="타원 8">
            <a:extLst>
              <a:ext uri="{FF2B5EF4-FFF2-40B4-BE49-F238E27FC236}">
                <a16:creationId xmlns:a16="http://schemas.microsoft.com/office/drawing/2014/main" id="{8D2A5680-2D3F-464F-A7D8-BCE6EA74551D}"/>
              </a:ext>
            </a:extLst>
          </p:cNvPr>
          <p:cNvSpPr/>
          <p:nvPr/>
        </p:nvSpPr>
        <p:spPr>
          <a:xfrm>
            <a:off x="5601072" y="5267682"/>
            <a:ext cx="209783" cy="209783"/>
          </a:xfrm>
          <a:prstGeom prst="ellipse">
            <a:avLst/>
          </a:prstGeom>
          <a:solidFill>
            <a:schemeClr val="bg1"/>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tx1"/>
                </a:solidFill>
                <a:latin typeface="맑은 고딕" pitchFamily="50" charset="-127"/>
                <a:ea typeface="맑은 고딕" pitchFamily="50" charset="-127"/>
              </a:rPr>
              <a:t>3</a:t>
            </a:r>
            <a:endParaRPr lang="ko-KR" altLang="en-US" sz="1100" b="1" dirty="0">
              <a:solidFill>
                <a:schemeClr val="tx1"/>
              </a:solidFill>
              <a:latin typeface="맑은 고딕" pitchFamily="50" charset="-127"/>
              <a:ea typeface="맑은 고딕" pitchFamily="50" charset="-127"/>
            </a:endParaRPr>
          </a:p>
        </p:txBody>
      </p:sp>
      <p:sp>
        <p:nvSpPr>
          <p:cNvPr id="48" name="TextBox 47">
            <a:extLst>
              <a:ext uri="{FF2B5EF4-FFF2-40B4-BE49-F238E27FC236}">
                <a16:creationId xmlns:a16="http://schemas.microsoft.com/office/drawing/2014/main" id="{A37F0303-F209-1E40-8D66-EC9ED4010153}"/>
              </a:ext>
            </a:extLst>
          </p:cNvPr>
          <p:cNvSpPr txBox="1"/>
          <p:nvPr/>
        </p:nvSpPr>
        <p:spPr>
          <a:xfrm>
            <a:off x="1280592" y="1123457"/>
            <a:ext cx="7776864" cy="4616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Kubernetes Secrets three types 1) generic, 2) docker-registry, 3) </a:t>
            </a:r>
            <a:r>
              <a:rPr lang="en-US" sz="1200" dirty="0" err="1">
                <a:solidFill>
                  <a:srgbClr val="FF0000"/>
                </a:solidFill>
              </a:rPr>
              <a:t>tls</a:t>
            </a:r>
            <a:r>
              <a:rPr lang="en-US" sz="1200" dirty="0">
                <a:solidFill>
                  <a:srgbClr val="FF0000"/>
                </a:solidFill>
              </a:rPr>
              <a:t>, but in </a:t>
            </a:r>
            <a:r>
              <a:rPr lang="en-US" sz="1200" dirty="0" err="1">
                <a:solidFill>
                  <a:srgbClr val="FF0000"/>
                </a:solidFill>
              </a:rPr>
              <a:t>thi</a:t>
            </a:r>
            <a:r>
              <a:rPr lang="en-US" sz="1200" dirty="0">
                <a:solidFill>
                  <a:srgbClr val="FF0000"/>
                </a:solidFill>
              </a:rPr>
              <a:t> section we illustrate first two secret services. </a:t>
            </a:r>
            <a:r>
              <a:rPr lang="en-US" sz="1200" dirty="0">
                <a:solidFill>
                  <a:srgbClr val="FF0000"/>
                </a:solidFill>
                <a:hlinkClick r:id="rId4"/>
              </a:rPr>
              <a:t>For All Kubernetes Secret Services.</a:t>
            </a:r>
            <a:endParaRPr lang="en-US" sz="1200" dirty="0">
              <a:solidFill>
                <a:srgbClr val="FF0000"/>
              </a:solidFill>
            </a:endParaRPr>
          </a:p>
        </p:txBody>
      </p:sp>
    </p:spTree>
    <p:extLst>
      <p:ext uri="{BB962C8B-B14F-4D97-AF65-F5344CB8AC3E}">
        <p14:creationId xmlns:p14="http://schemas.microsoft.com/office/powerpoint/2010/main" val="1241749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2" y="91697"/>
            <a:ext cx="8725119"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7. Kubo Secret Service (2/3)</a:t>
            </a:r>
            <a:br>
              <a:rPr kumimoji="1" lang="en-US" altLang="ko-KR" dirty="0"/>
            </a:br>
            <a:r>
              <a:rPr kumimoji="1" lang="en-US" altLang="ko-KR" dirty="0"/>
              <a:t>  - Generic Secrets (2/3)</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0" name="TextBox 39">
            <a:extLst>
              <a:ext uri="{FF2B5EF4-FFF2-40B4-BE49-F238E27FC236}">
                <a16:creationId xmlns:a16="http://schemas.microsoft.com/office/drawing/2014/main" id="{B111727F-30A3-EF4B-85F2-80ABD8EFD355}"/>
              </a:ext>
            </a:extLst>
          </p:cNvPr>
          <p:cNvSpPr txBox="1"/>
          <p:nvPr/>
        </p:nvSpPr>
        <p:spPr>
          <a:xfrm>
            <a:off x="304896" y="6493403"/>
            <a:ext cx="1080120" cy="241962"/>
          </a:xfrm>
          <a:prstGeom prst="rect">
            <a:avLst/>
          </a:prstGeom>
          <a:noFill/>
          <a:ln w="28575">
            <a:solidFill>
              <a:srgbClr val="FF0000"/>
            </a:solidFill>
            <a:prstDash val="sysDash"/>
          </a:ln>
        </p:spPr>
        <p:txBody>
          <a:bodyPr wrap="square" rtlCol="0">
            <a:spAutoFit/>
          </a:bodyPr>
          <a:lstStyle/>
          <a:p>
            <a:endParaRPr lang="en-US" dirty="0"/>
          </a:p>
        </p:txBody>
      </p:sp>
      <p:sp>
        <p:nvSpPr>
          <p:cNvPr id="41" name="TextBox 40">
            <a:extLst>
              <a:ext uri="{FF2B5EF4-FFF2-40B4-BE49-F238E27FC236}">
                <a16:creationId xmlns:a16="http://schemas.microsoft.com/office/drawing/2014/main" id="{0560C6F4-E017-D546-8FFA-B4EEE5462C28}"/>
              </a:ext>
            </a:extLst>
          </p:cNvPr>
          <p:cNvSpPr txBox="1"/>
          <p:nvPr/>
        </p:nvSpPr>
        <p:spPr>
          <a:xfrm>
            <a:off x="2548115" y="1210546"/>
            <a:ext cx="2073003" cy="1061829"/>
          </a:xfrm>
          <a:prstGeom prst="rect">
            <a:avLst/>
          </a:prstGeom>
          <a:noFill/>
          <a:ln w="12700">
            <a:solidFill>
              <a:schemeClr val="accent1"/>
            </a:solidFill>
          </a:ln>
        </p:spPr>
        <p:txBody>
          <a:bodyPr wrap="none" rtlCol="0">
            <a:spAutoFit/>
          </a:bodyPr>
          <a:lstStyle/>
          <a:p>
            <a:r>
              <a:rPr lang="en-US" altLang="ko-KR" sz="900" dirty="0" err="1"/>
              <a:t>apiVersion</a:t>
            </a:r>
            <a:r>
              <a:rPr lang="en-US" altLang="ko-KR" sz="900" dirty="0"/>
              <a:t>: v1</a:t>
            </a:r>
          </a:p>
          <a:p>
            <a:r>
              <a:rPr lang="en-US" altLang="ko-KR" sz="900" dirty="0"/>
              <a:t>kind: Secret</a:t>
            </a:r>
          </a:p>
          <a:p>
            <a:r>
              <a:rPr lang="en-US" altLang="ko-KR" sz="900" dirty="0"/>
              <a:t>metadata:</a:t>
            </a:r>
          </a:p>
          <a:p>
            <a:r>
              <a:rPr lang="en-US" altLang="ko-KR" sz="900" dirty="0"/>
              <a:t>  name: </a:t>
            </a:r>
            <a:r>
              <a:rPr lang="en-US" altLang="ko-KR" sz="900" dirty="0" err="1"/>
              <a:t>mysql</a:t>
            </a:r>
            <a:endParaRPr lang="en-US" altLang="ko-KR" sz="900" dirty="0"/>
          </a:p>
          <a:p>
            <a:r>
              <a:rPr lang="en-US" altLang="ko-KR" sz="900" dirty="0"/>
              <a:t>type: Opaque</a:t>
            </a:r>
          </a:p>
          <a:p>
            <a:r>
              <a:rPr lang="en-US" altLang="ko-KR" sz="900" dirty="0"/>
              <a:t>data:</a:t>
            </a:r>
          </a:p>
          <a:p>
            <a:r>
              <a:rPr lang="en-US" altLang="ko-KR" sz="900" dirty="0"/>
              <a:t>  password: MWYyZDFlMmU2N2Rm</a:t>
            </a:r>
          </a:p>
        </p:txBody>
      </p:sp>
      <p:sp>
        <p:nvSpPr>
          <p:cNvPr id="42" name="TextBox 41">
            <a:extLst>
              <a:ext uri="{FF2B5EF4-FFF2-40B4-BE49-F238E27FC236}">
                <a16:creationId xmlns:a16="http://schemas.microsoft.com/office/drawing/2014/main" id="{CCBE3B39-F4F3-844E-8311-0792495987FA}"/>
              </a:ext>
            </a:extLst>
          </p:cNvPr>
          <p:cNvSpPr txBox="1"/>
          <p:nvPr/>
        </p:nvSpPr>
        <p:spPr>
          <a:xfrm>
            <a:off x="2907988" y="980728"/>
            <a:ext cx="821059" cy="246221"/>
          </a:xfrm>
          <a:prstGeom prst="rect">
            <a:avLst/>
          </a:prstGeom>
          <a:noFill/>
        </p:spPr>
        <p:txBody>
          <a:bodyPr wrap="none" rtlCol="0">
            <a:spAutoFit/>
          </a:bodyPr>
          <a:lstStyle/>
          <a:p>
            <a:r>
              <a:rPr lang="en-US" altLang="ko-KR" sz="1000" dirty="0" err="1"/>
              <a:t>secrets.yml</a:t>
            </a:r>
            <a:endParaRPr lang="ko-KR" altLang="en-US" sz="1000" dirty="0"/>
          </a:p>
        </p:txBody>
      </p:sp>
      <p:sp>
        <p:nvSpPr>
          <p:cNvPr id="43" name="TextBox 42">
            <a:extLst>
              <a:ext uri="{FF2B5EF4-FFF2-40B4-BE49-F238E27FC236}">
                <a16:creationId xmlns:a16="http://schemas.microsoft.com/office/drawing/2014/main" id="{72CF3EC0-BCD0-8C47-B834-2D4F90513F0A}"/>
              </a:ext>
            </a:extLst>
          </p:cNvPr>
          <p:cNvSpPr txBox="1"/>
          <p:nvPr/>
        </p:nvSpPr>
        <p:spPr>
          <a:xfrm>
            <a:off x="5343603" y="2564904"/>
            <a:ext cx="2705741" cy="369332"/>
          </a:xfrm>
          <a:prstGeom prst="rect">
            <a:avLst/>
          </a:prstGeom>
          <a:noFill/>
        </p:spPr>
        <p:txBody>
          <a:bodyPr wrap="none" rtlCol="0">
            <a:spAutoFit/>
          </a:bodyPr>
          <a:lstStyle/>
          <a:p>
            <a:r>
              <a:rPr lang="en-US" altLang="ko-KR" dirty="0"/>
              <a:t>1. Create Generic Secret</a:t>
            </a:r>
            <a:endParaRPr lang="ko-KR" altLang="en-US" dirty="0"/>
          </a:p>
        </p:txBody>
      </p:sp>
      <p:sp>
        <p:nvSpPr>
          <p:cNvPr id="48" name="TextBox 47">
            <a:extLst>
              <a:ext uri="{FF2B5EF4-FFF2-40B4-BE49-F238E27FC236}">
                <a16:creationId xmlns:a16="http://schemas.microsoft.com/office/drawing/2014/main" id="{238390B3-28E9-A54C-9493-8DAE86BEEFFF}"/>
              </a:ext>
            </a:extLst>
          </p:cNvPr>
          <p:cNvSpPr txBox="1"/>
          <p:nvPr/>
        </p:nvSpPr>
        <p:spPr>
          <a:xfrm>
            <a:off x="5432265" y="2909208"/>
            <a:ext cx="2127505" cy="261610"/>
          </a:xfrm>
          <a:prstGeom prst="rect">
            <a:avLst/>
          </a:prstGeom>
          <a:noFill/>
        </p:spPr>
        <p:txBody>
          <a:bodyPr wrap="none" rtlCol="0">
            <a:spAutoFit/>
          </a:bodyPr>
          <a:lstStyle/>
          <a:p>
            <a:r>
              <a:rPr lang="en-US" altLang="ko-KR" sz="1100" dirty="0"/>
              <a:t>$ kubectl create –f </a:t>
            </a:r>
            <a:r>
              <a:rPr lang="en-US" altLang="ko-KR" sz="1100" dirty="0" err="1"/>
              <a:t>secrets.yml</a:t>
            </a:r>
            <a:endParaRPr lang="en-US" altLang="ko-KR" sz="1100" dirty="0"/>
          </a:p>
        </p:txBody>
      </p:sp>
      <p:sp>
        <p:nvSpPr>
          <p:cNvPr id="56" name="TextBox 55">
            <a:extLst>
              <a:ext uri="{FF2B5EF4-FFF2-40B4-BE49-F238E27FC236}">
                <a16:creationId xmlns:a16="http://schemas.microsoft.com/office/drawing/2014/main" id="{E19197B3-7CD9-8B4F-976B-B3C9B9C12965}"/>
              </a:ext>
            </a:extLst>
          </p:cNvPr>
          <p:cNvSpPr txBox="1"/>
          <p:nvPr/>
        </p:nvSpPr>
        <p:spPr>
          <a:xfrm>
            <a:off x="4665695" y="1196752"/>
            <a:ext cx="5184576" cy="784830"/>
          </a:xfrm>
          <a:prstGeom prst="rect">
            <a:avLst/>
          </a:prstGeom>
          <a:noFill/>
        </p:spPr>
        <p:txBody>
          <a:bodyPr wrap="square" rtlCol="0">
            <a:spAutoFit/>
          </a:bodyPr>
          <a:lstStyle/>
          <a:p>
            <a:r>
              <a:rPr lang="en-US" altLang="ko-KR" sz="900" b="1" dirty="0"/>
              <a:t>Secrets:</a:t>
            </a:r>
            <a:r>
              <a:rPr lang="en-US" altLang="ko-KR" sz="900" dirty="0"/>
              <a:t> Secrets are secure objects which store sensitive data, such as passwords, OAuth tokens, and SSH keys, in your clusters. Storing sensitive data in Secrets is more secure than plaintext </a:t>
            </a:r>
            <a:r>
              <a:rPr lang="en-US" altLang="ko-KR" sz="900" b="1" dirty="0" err="1"/>
              <a:t>ConfigMaps</a:t>
            </a:r>
            <a:r>
              <a:rPr lang="en-US" altLang="ko-KR" sz="900" dirty="0"/>
              <a:t> or in </a:t>
            </a:r>
            <a:r>
              <a:rPr lang="en-US" altLang="ko-KR" sz="900" b="1" dirty="0"/>
              <a:t>Pod</a:t>
            </a:r>
            <a:r>
              <a:rPr lang="en-US" altLang="ko-KR" sz="900" dirty="0"/>
              <a:t> specifications. Using Secrets gives you control over how sensitive data is used, and reduces the risk of exposing the data to unauthorized users. When you create a Secret, you can secure it with base64-encoded username and password.</a:t>
            </a:r>
          </a:p>
        </p:txBody>
      </p:sp>
      <p:cxnSp>
        <p:nvCxnSpPr>
          <p:cNvPr id="6" name="Elbow Connector 5">
            <a:extLst>
              <a:ext uri="{FF2B5EF4-FFF2-40B4-BE49-F238E27FC236}">
                <a16:creationId xmlns:a16="http://schemas.microsoft.com/office/drawing/2014/main" id="{380E3521-F1C0-894C-AEDD-A1AD96A4F55F}"/>
              </a:ext>
            </a:extLst>
          </p:cNvPr>
          <p:cNvCxnSpPr>
            <a:cxnSpLocks/>
            <a:stCxn id="40" idx="3"/>
            <a:endCxn id="41" idx="1"/>
          </p:cNvCxnSpPr>
          <p:nvPr/>
        </p:nvCxnSpPr>
        <p:spPr>
          <a:xfrm flipV="1">
            <a:off x="1385016" y="1741461"/>
            <a:ext cx="1163099" cy="4872923"/>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타원 8">
            <a:extLst>
              <a:ext uri="{FF2B5EF4-FFF2-40B4-BE49-F238E27FC236}">
                <a16:creationId xmlns:a16="http://schemas.microsoft.com/office/drawing/2014/main" id="{0A96CC4D-3BA0-0942-B559-713A152524DA}"/>
              </a:ext>
            </a:extLst>
          </p:cNvPr>
          <p:cNvSpPr/>
          <p:nvPr/>
        </p:nvSpPr>
        <p:spPr>
          <a:xfrm>
            <a:off x="153540" y="6404601"/>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69" name="TextBox 68">
            <a:extLst>
              <a:ext uri="{FF2B5EF4-FFF2-40B4-BE49-F238E27FC236}">
                <a16:creationId xmlns:a16="http://schemas.microsoft.com/office/drawing/2014/main" id="{5B3A5092-483A-CE43-B202-F3671C513AD5}"/>
              </a:ext>
            </a:extLst>
          </p:cNvPr>
          <p:cNvSpPr txBox="1"/>
          <p:nvPr/>
        </p:nvSpPr>
        <p:spPr>
          <a:xfrm>
            <a:off x="5123725" y="5124392"/>
            <a:ext cx="4682244" cy="369332"/>
          </a:xfrm>
          <a:prstGeom prst="rect">
            <a:avLst/>
          </a:prstGeom>
          <a:noFill/>
        </p:spPr>
        <p:txBody>
          <a:bodyPr wrap="none" rtlCol="0">
            <a:spAutoFit/>
          </a:bodyPr>
          <a:lstStyle/>
          <a:p>
            <a:r>
              <a:rPr lang="en-US" altLang="ko-KR" dirty="0"/>
              <a:t>2. Create Deployment with Generic Secrets</a:t>
            </a:r>
            <a:endParaRPr lang="ko-KR" altLang="en-US"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5748587" y="5489779"/>
            <a:ext cx="2063385" cy="261610"/>
          </a:xfrm>
          <a:prstGeom prst="rect">
            <a:avLst/>
          </a:prstGeom>
          <a:noFill/>
        </p:spPr>
        <p:txBody>
          <a:bodyPr wrap="none" rtlCol="0">
            <a:spAutoFit/>
          </a:bodyPr>
          <a:lstStyle/>
          <a:p>
            <a:r>
              <a:rPr lang="en-US" altLang="ko-KR" sz="1100" dirty="0"/>
              <a:t>$ kubectl create –f </a:t>
            </a:r>
            <a:r>
              <a:rPr lang="en-US" altLang="ko-KR" sz="1100" dirty="0" err="1"/>
              <a:t>mysql.yml</a:t>
            </a:r>
            <a:endParaRPr lang="en-US" altLang="ko-KR" sz="1100" dirty="0"/>
          </a:p>
        </p:txBody>
      </p:sp>
      <p:sp>
        <p:nvSpPr>
          <p:cNvPr id="34" name="TextBox 33">
            <a:extLst>
              <a:ext uri="{FF2B5EF4-FFF2-40B4-BE49-F238E27FC236}">
                <a16:creationId xmlns:a16="http://schemas.microsoft.com/office/drawing/2014/main" id="{7070AFC6-6C47-D54F-A102-E2144446081B}"/>
              </a:ext>
            </a:extLst>
          </p:cNvPr>
          <p:cNvSpPr txBox="1"/>
          <p:nvPr/>
        </p:nvSpPr>
        <p:spPr>
          <a:xfrm>
            <a:off x="5144225" y="2060848"/>
            <a:ext cx="4489295" cy="253916"/>
          </a:xfrm>
          <a:prstGeom prst="rect">
            <a:avLst/>
          </a:prstGeom>
          <a:noFill/>
        </p:spPr>
        <p:txBody>
          <a:bodyPr wrap="square" rtlCol="0">
            <a:spAutoFit/>
          </a:bodyPr>
          <a:lstStyle/>
          <a:p>
            <a:r>
              <a:rPr lang="en-US" altLang="ko-KR" sz="1050" b="1" dirty="0"/>
              <a:t>Generic: </a:t>
            </a:r>
            <a:r>
              <a:rPr lang="en-US" altLang="ko-KR" sz="1050" dirty="0"/>
              <a:t>Create a Secret from a local file, directory, or literal value.</a:t>
            </a:r>
          </a:p>
        </p:txBody>
      </p:sp>
      <p:sp>
        <p:nvSpPr>
          <p:cNvPr id="35" name="TextBox 34">
            <a:extLst>
              <a:ext uri="{FF2B5EF4-FFF2-40B4-BE49-F238E27FC236}">
                <a16:creationId xmlns:a16="http://schemas.microsoft.com/office/drawing/2014/main" id="{672A153E-DBF7-6E40-BEC0-FF365ED1909D}"/>
              </a:ext>
            </a:extLst>
          </p:cNvPr>
          <p:cNvSpPr txBox="1"/>
          <p:nvPr/>
        </p:nvSpPr>
        <p:spPr>
          <a:xfrm>
            <a:off x="304896" y="3823706"/>
            <a:ext cx="1080119" cy="241962"/>
          </a:xfrm>
          <a:prstGeom prst="rect">
            <a:avLst/>
          </a:prstGeom>
          <a:noFill/>
          <a:ln w="28575">
            <a:solidFill>
              <a:srgbClr val="FF0000"/>
            </a:solidFill>
            <a:prstDash val="sysDash"/>
          </a:ln>
        </p:spPr>
        <p:txBody>
          <a:bodyPr wrap="square" rtlCol="0">
            <a:spAutoFit/>
          </a:bodyPr>
          <a:lstStyle/>
          <a:p>
            <a:endParaRPr lang="en-US" dirty="0"/>
          </a:p>
        </p:txBody>
      </p:sp>
      <p:sp>
        <p:nvSpPr>
          <p:cNvPr id="36" name="타원 8">
            <a:extLst>
              <a:ext uri="{FF2B5EF4-FFF2-40B4-BE49-F238E27FC236}">
                <a16:creationId xmlns:a16="http://schemas.microsoft.com/office/drawing/2014/main" id="{115D0621-C0CD-074A-A9CC-36F84FDAE5FC}"/>
              </a:ext>
            </a:extLst>
          </p:cNvPr>
          <p:cNvSpPr/>
          <p:nvPr/>
        </p:nvSpPr>
        <p:spPr>
          <a:xfrm>
            <a:off x="153540" y="369672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37" name="TextBox 36">
            <a:extLst>
              <a:ext uri="{FF2B5EF4-FFF2-40B4-BE49-F238E27FC236}">
                <a16:creationId xmlns:a16="http://schemas.microsoft.com/office/drawing/2014/main" id="{2F6B283A-56FB-564F-8BAE-FE1EB7D31974}"/>
              </a:ext>
            </a:extLst>
          </p:cNvPr>
          <p:cNvSpPr txBox="1"/>
          <p:nvPr/>
        </p:nvSpPr>
        <p:spPr>
          <a:xfrm>
            <a:off x="2360712" y="2745360"/>
            <a:ext cx="2520242" cy="3924000"/>
          </a:xfrm>
          <a:prstGeom prst="rect">
            <a:avLst/>
          </a:prstGeom>
          <a:noFill/>
          <a:ln w="12700">
            <a:solidFill>
              <a:schemeClr val="accent1"/>
            </a:solidFill>
          </a:ln>
        </p:spPr>
        <p:txBody>
          <a:bodyPr wrap="none" rtlCol="0">
            <a:spAutoFit/>
          </a:bodyPr>
          <a:lstStyle/>
          <a:p>
            <a:r>
              <a:rPr lang="en-US" sz="900" dirty="0" err="1">
                <a:solidFill>
                  <a:srgbClr val="000000"/>
                </a:solidFill>
              </a:rPr>
              <a:t>apiVersion</a:t>
            </a:r>
            <a:r>
              <a:rPr lang="en-US" sz="900" dirty="0">
                <a:solidFill>
                  <a:srgbClr val="000000"/>
                </a:solidFill>
              </a:rPr>
              <a:t>: extensions/v1beta1</a:t>
            </a:r>
          </a:p>
          <a:p>
            <a:r>
              <a:rPr lang="en-US" sz="900" dirty="0">
                <a:solidFill>
                  <a:srgbClr val="000000"/>
                </a:solidFill>
              </a:rPr>
              <a:t>kind: Deployment</a:t>
            </a:r>
          </a:p>
          <a:p>
            <a:r>
              <a:rPr lang="en-US" sz="900" dirty="0">
                <a:solidFill>
                  <a:srgbClr val="000000"/>
                </a:solidFill>
              </a:rPr>
              <a:t>metadata:</a:t>
            </a:r>
          </a:p>
          <a:p>
            <a:r>
              <a:rPr lang="en-US" sz="900" dirty="0">
                <a:solidFill>
                  <a:srgbClr val="000000"/>
                </a:solidFill>
              </a:rPr>
              <a:t>  name: </a:t>
            </a:r>
            <a:r>
              <a:rPr lang="en-US" sz="900" dirty="0" err="1">
                <a:solidFill>
                  <a:srgbClr val="000000"/>
                </a:solidFill>
              </a:rPr>
              <a:t>mysql</a:t>
            </a:r>
            <a:endParaRPr lang="en-US" sz="900" dirty="0">
              <a:solidFill>
                <a:srgbClr val="000000"/>
              </a:solidFill>
            </a:endParaRPr>
          </a:p>
          <a:p>
            <a:r>
              <a:rPr lang="en-US" sz="900" dirty="0">
                <a:solidFill>
                  <a:srgbClr val="000000"/>
                </a:solidFill>
              </a:rPr>
              <a:t>  labels:</a:t>
            </a:r>
          </a:p>
          <a:p>
            <a:r>
              <a:rPr lang="en-US" sz="900" dirty="0">
                <a:solidFill>
                  <a:srgbClr val="000000"/>
                </a:solidFill>
              </a:rPr>
              <a:t>    app: </a:t>
            </a:r>
            <a:r>
              <a:rPr lang="en-US" sz="900" dirty="0" err="1">
                <a:solidFill>
                  <a:srgbClr val="000000"/>
                </a:solidFill>
              </a:rPr>
              <a:t>mysql</a:t>
            </a:r>
            <a:endParaRPr lang="en-US" sz="900" dirty="0">
              <a:solidFill>
                <a:srgbClr val="000000"/>
              </a:solidFill>
            </a:endParaRPr>
          </a:p>
          <a:p>
            <a:r>
              <a:rPr lang="en-US" sz="900" dirty="0">
                <a:solidFill>
                  <a:srgbClr val="000000"/>
                </a:solidFill>
              </a:rPr>
              <a:t>spec:</a:t>
            </a:r>
          </a:p>
          <a:p>
            <a:r>
              <a:rPr lang="en-US" sz="900" dirty="0">
                <a:solidFill>
                  <a:srgbClr val="000000"/>
                </a:solidFill>
              </a:rPr>
              <a:t>  replicas: 1</a:t>
            </a:r>
          </a:p>
          <a:p>
            <a:r>
              <a:rPr lang="en-US" sz="900" dirty="0">
                <a:solidFill>
                  <a:srgbClr val="000000"/>
                </a:solidFill>
              </a:rPr>
              <a:t>  selector:</a:t>
            </a:r>
          </a:p>
          <a:p>
            <a:r>
              <a:rPr lang="en-US" sz="900" dirty="0">
                <a:solidFill>
                  <a:srgbClr val="000000"/>
                </a:solidFill>
              </a:rPr>
              <a:t>    </a:t>
            </a:r>
            <a:r>
              <a:rPr lang="en-US" sz="900" dirty="0" err="1">
                <a:solidFill>
                  <a:srgbClr val="000000"/>
                </a:solidFill>
              </a:rPr>
              <a:t>matchLabels</a:t>
            </a:r>
            <a:r>
              <a:rPr lang="en-US" sz="900" dirty="0">
                <a:solidFill>
                  <a:srgbClr val="000000"/>
                </a:solidFill>
              </a:rPr>
              <a:t>:</a:t>
            </a:r>
          </a:p>
          <a:p>
            <a:r>
              <a:rPr lang="en-US" sz="900" dirty="0">
                <a:solidFill>
                  <a:srgbClr val="000000"/>
                </a:solidFill>
              </a:rPr>
              <a:t>      app: </a:t>
            </a:r>
            <a:r>
              <a:rPr lang="en-US" sz="900" dirty="0" err="1">
                <a:solidFill>
                  <a:srgbClr val="000000"/>
                </a:solidFill>
              </a:rPr>
              <a:t>mysql</a:t>
            </a:r>
            <a:endParaRPr lang="en-US" sz="900" dirty="0">
              <a:solidFill>
                <a:srgbClr val="000000"/>
              </a:solidFill>
            </a:endParaRPr>
          </a:p>
          <a:p>
            <a:r>
              <a:rPr lang="en-US" sz="900" dirty="0">
                <a:solidFill>
                  <a:srgbClr val="000000"/>
                </a:solidFill>
              </a:rPr>
              <a:t>  template:</a:t>
            </a:r>
          </a:p>
          <a:p>
            <a:r>
              <a:rPr lang="en-US" sz="900" dirty="0">
                <a:solidFill>
                  <a:srgbClr val="000000"/>
                </a:solidFill>
              </a:rPr>
              <a:t>    metadata:</a:t>
            </a:r>
          </a:p>
          <a:p>
            <a:r>
              <a:rPr lang="en-US" sz="900" dirty="0">
                <a:solidFill>
                  <a:srgbClr val="000000"/>
                </a:solidFill>
              </a:rPr>
              <a:t>      labels:</a:t>
            </a:r>
          </a:p>
          <a:p>
            <a:r>
              <a:rPr lang="en-US" sz="900" dirty="0">
                <a:solidFill>
                  <a:srgbClr val="000000"/>
                </a:solidFill>
              </a:rPr>
              <a:t>        app: </a:t>
            </a:r>
            <a:r>
              <a:rPr lang="en-US" sz="900" dirty="0" err="1">
                <a:solidFill>
                  <a:srgbClr val="000000"/>
                </a:solidFill>
              </a:rPr>
              <a:t>mysql</a:t>
            </a:r>
            <a:endParaRPr lang="en-US" sz="900" dirty="0">
              <a:solidFill>
                <a:srgbClr val="000000"/>
              </a:solidFill>
            </a:endParaRPr>
          </a:p>
          <a:p>
            <a:r>
              <a:rPr lang="en-US" sz="900" dirty="0">
                <a:solidFill>
                  <a:srgbClr val="000000"/>
                </a:solidFill>
              </a:rPr>
              <a:t>    spec:</a:t>
            </a:r>
          </a:p>
          <a:p>
            <a:r>
              <a:rPr lang="en-US" sz="900" dirty="0">
                <a:solidFill>
                  <a:srgbClr val="000000"/>
                </a:solidFill>
              </a:rPr>
              <a:t>      containers:</a:t>
            </a:r>
          </a:p>
          <a:p>
            <a:r>
              <a:rPr lang="en-US" sz="900" dirty="0">
                <a:solidFill>
                  <a:srgbClr val="000000"/>
                </a:solidFill>
              </a:rPr>
              <a:t>        - image: mysql:5.6</a:t>
            </a:r>
          </a:p>
          <a:p>
            <a:r>
              <a:rPr lang="en-US" sz="900" dirty="0">
                <a:solidFill>
                  <a:srgbClr val="000000"/>
                </a:solidFill>
              </a:rPr>
              <a:t>          name: </a:t>
            </a:r>
            <a:r>
              <a:rPr lang="en-US" sz="900" dirty="0" err="1">
                <a:solidFill>
                  <a:srgbClr val="000000"/>
                </a:solidFill>
              </a:rPr>
              <a:t>mysql</a:t>
            </a:r>
            <a:endParaRPr lang="en-US" sz="900" dirty="0">
              <a:solidFill>
                <a:srgbClr val="000000"/>
              </a:solidFill>
            </a:endParaRPr>
          </a:p>
          <a:p>
            <a:r>
              <a:rPr lang="en-US" sz="900" dirty="0">
                <a:solidFill>
                  <a:srgbClr val="000000"/>
                </a:solidFill>
              </a:rPr>
              <a:t>          </a:t>
            </a:r>
            <a:r>
              <a:rPr lang="en-US" sz="900" dirty="0" err="1">
                <a:solidFill>
                  <a:srgbClr val="000000"/>
                </a:solidFill>
              </a:rPr>
              <a:t>env</a:t>
            </a:r>
            <a:r>
              <a:rPr lang="en-US" sz="900" dirty="0">
                <a:solidFill>
                  <a:srgbClr val="000000"/>
                </a:solidFill>
              </a:rPr>
              <a:t>:</a:t>
            </a:r>
          </a:p>
          <a:p>
            <a:r>
              <a:rPr lang="en-US" sz="900" dirty="0">
                <a:solidFill>
                  <a:srgbClr val="000000"/>
                </a:solidFill>
              </a:rPr>
              <a:t>            - name: MYSQL_ROOT_PASSWORD</a:t>
            </a:r>
          </a:p>
          <a:p>
            <a:r>
              <a:rPr lang="en-US" sz="900" dirty="0">
                <a:solidFill>
                  <a:srgbClr val="000000"/>
                </a:solidFill>
              </a:rPr>
              <a:t>              </a:t>
            </a:r>
            <a:r>
              <a:rPr lang="en-US" sz="900" dirty="0" err="1">
                <a:solidFill>
                  <a:srgbClr val="000000"/>
                </a:solidFill>
              </a:rPr>
              <a:t>valueFrom</a:t>
            </a:r>
            <a:r>
              <a:rPr lang="en-US" sz="900" dirty="0">
                <a:solidFill>
                  <a:srgbClr val="000000"/>
                </a:solidFill>
              </a:rPr>
              <a:t>:</a:t>
            </a:r>
          </a:p>
          <a:p>
            <a:r>
              <a:rPr lang="en-US" sz="900" dirty="0">
                <a:solidFill>
                  <a:srgbClr val="000000"/>
                </a:solidFill>
              </a:rPr>
              <a:t>                </a:t>
            </a:r>
            <a:r>
              <a:rPr lang="en-US" sz="900" dirty="0" err="1">
                <a:solidFill>
                  <a:srgbClr val="000000"/>
                </a:solidFill>
              </a:rPr>
              <a:t>secretKeyRef</a:t>
            </a:r>
            <a:r>
              <a:rPr lang="en-US" sz="900" dirty="0">
                <a:solidFill>
                  <a:srgbClr val="000000"/>
                </a:solidFill>
              </a:rPr>
              <a:t>:</a:t>
            </a:r>
          </a:p>
          <a:p>
            <a:r>
              <a:rPr lang="en-US" sz="900" dirty="0">
                <a:solidFill>
                  <a:srgbClr val="000000"/>
                </a:solidFill>
              </a:rPr>
              <a:t>                  name: </a:t>
            </a:r>
            <a:r>
              <a:rPr lang="en-US" sz="900" dirty="0" err="1">
                <a:solidFill>
                  <a:srgbClr val="000000"/>
                </a:solidFill>
              </a:rPr>
              <a:t>mysql</a:t>
            </a:r>
            <a:endParaRPr lang="en-US" sz="900" dirty="0">
              <a:solidFill>
                <a:srgbClr val="000000"/>
              </a:solidFill>
            </a:endParaRPr>
          </a:p>
          <a:p>
            <a:r>
              <a:rPr lang="en-US" sz="900" dirty="0">
                <a:solidFill>
                  <a:srgbClr val="000000"/>
                </a:solidFill>
              </a:rPr>
              <a:t>                  key: password</a:t>
            </a:r>
          </a:p>
          <a:p>
            <a:r>
              <a:rPr lang="en-US" sz="900" dirty="0">
                <a:solidFill>
                  <a:srgbClr val="000000"/>
                </a:solidFill>
              </a:rPr>
              <a:t>          ports:</a:t>
            </a:r>
          </a:p>
          <a:p>
            <a:r>
              <a:rPr lang="en-US" sz="900" dirty="0">
                <a:solidFill>
                  <a:srgbClr val="000000"/>
                </a:solidFill>
              </a:rPr>
              <a:t>            - </a:t>
            </a:r>
            <a:r>
              <a:rPr lang="en-US" sz="900" dirty="0" err="1">
                <a:solidFill>
                  <a:srgbClr val="000000"/>
                </a:solidFill>
              </a:rPr>
              <a:t>containerPort</a:t>
            </a:r>
            <a:r>
              <a:rPr lang="en-US" sz="900" dirty="0">
                <a:solidFill>
                  <a:srgbClr val="000000"/>
                </a:solidFill>
              </a:rPr>
              <a:t>: 3306</a:t>
            </a:r>
          </a:p>
          <a:p>
            <a:r>
              <a:rPr lang="en-US" sz="900" dirty="0">
                <a:solidFill>
                  <a:srgbClr val="000000"/>
                </a:solidFill>
              </a:rPr>
              <a:t>              name: </a:t>
            </a:r>
            <a:r>
              <a:rPr lang="en-US" sz="900" dirty="0" err="1">
                <a:solidFill>
                  <a:srgbClr val="000000"/>
                </a:solidFill>
              </a:rPr>
              <a:t>mysql</a:t>
            </a:r>
            <a:endParaRPr lang="en-US" sz="900" dirty="0">
              <a:solidFill>
                <a:srgbClr val="000000"/>
              </a:solidFill>
            </a:endParaRPr>
          </a:p>
        </p:txBody>
      </p:sp>
      <p:cxnSp>
        <p:nvCxnSpPr>
          <p:cNvPr id="39" name="Elbow Connector 38">
            <a:extLst>
              <a:ext uri="{FF2B5EF4-FFF2-40B4-BE49-F238E27FC236}">
                <a16:creationId xmlns:a16="http://schemas.microsoft.com/office/drawing/2014/main" id="{BDB5317E-574E-C547-BD40-76381E9DD750}"/>
              </a:ext>
            </a:extLst>
          </p:cNvPr>
          <p:cNvCxnSpPr>
            <a:cxnSpLocks/>
            <a:stCxn id="35" idx="3"/>
            <a:endCxn id="37" idx="1"/>
          </p:cNvCxnSpPr>
          <p:nvPr/>
        </p:nvCxnSpPr>
        <p:spPr>
          <a:xfrm>
            <a:off x="1385015" y="3944687"/>
            <a:ext cx="975697" cy="762673"/>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8427623D-5235-9745-8F1A-F165041C0FA9}"/>
              </a:ext>
            </a:extLst>
          </p:cNvPr>
          <p:cNvSpPr txBox="1"/>
          <p:nvPr/>
        </p:nvSpPr>
        <p:spPr>
          <a:xfrm>
            <a:off x="2650820" y="1700824"/>
            <a:ext cx="1044000" cy="144000"/>
          </a:xfrm>
          <a:prstGeom prst="rect">
            <a:avLst/>
          </a:prstGeom>
          <a:noFill/>
          <a:ln w="28575">
            <a:solidFill>
              <a:srgbClr val="FF0000"/>
            </a:solidFill>
            <a:prstDash val="solid"/>
          </a:ln>
        </p:spPr>
        <p:txBody>
          <a:bodyPr wrap="square" rtlCol="0">
            <a:spAutoFit/>
          </a:bodyPr>
          <a:lstStyle/>
          <a:p>
            <a:endParaRPr lang="en-US" dirty="0"/>
          </a:p>
        </p:txBody>
      </p:sp>
      <p:sp>
        <p:nvSpPr>
          <p:cNvPr id="47" name="TextBox 46">
            <a:extLst>
              <a:ext uri="{FF2B5EF4-FFF2-40B4-BE49-F238E27FC236}">
                <a16:creationId xmlns:a16="http://schemas.microsoft.com/office/drawing/2014/main" id="{EDEFBEDA-7C2F-1A42-83EA-B23FC3065437}"/>
              </a:ext>
            </a:extLst>
          </p:cNvPr>
          <p:cNvSpPr txBox="1"/>
          <p:nvPr/>
        </p:nvSpPr>
        <p:spPr>
          <a:xfrm>
            <a:off x="3151971" y="5953607"/>
            <a:ext cx="1044000" cy="144000"/>
          </a:xfrm>
          <a:prstGeom prst="rect">
            <a:avLst/>
          </a:prstGeom>
          <a:noFill/>
          <a:ln w="28575">
            <a:solidFill>
              <a:srgbClr val="FF0000"/>
            </a:solidFill>
            <a:prstDash val="solid"/>
          </a:ln>
        </p:spPr>
        <p:txBody>
          <a:bodyPr wrap="square" rtlCol="0">
            <a:spAutoFit/>
          </a:bodyPr>
          <a:lstStyle/>
          <a:p>
            <a:endParaRPr lang="en-US" dirty="0"/>
          </a:p>
        </p:txBody>
      </p:sp>
      <p:cxnSp>
        <p:nvCxnSpPr>
          <p:cNvPr id="50" name="Elbow Connector 49">
            <a:extLst>
              <a:ext uri="{FF2B5EF4-FFF2-40B4-BE49-F238E27FC236}">
                <a16:creationId xmlns:a16="http://schemas.microsoft.com/office/drawing/2014/main" id="{9BEA8835-8DAD-924C-ABC5-B10AD0E982C9}"/>
              </a:ext>
            </a:extLst>
          </p:cNvPr>
          <p:cNvCxnSpPr>
            <a:cxnSpLocks/>
            <a:stCxn id="45" idx="3"/>
            <a:endCxn id="47" idx="3"/>
          </p:cNvCxnSpPr>
          <p:nvPr/>
        </p:nvCxnSpPr>
        <p:spPr>
          <a:xfrm>
            <a:off x="3694820" y="1772824"/>
            <a:ext cx="501151" cy="4252783"/>
          </a:xfrm>
          <a:prstGeom prst="bentConnector3">
            <a:avLst>
              <a:gd name="adj1" fmla="val 145615"/>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87722BD6-0940-F844-81E3-54EDAA03A45D}"/>
              </a:ext>
            </a:extLst>
          </p:cNvPr>
          <p:cNvSpPr txBox="1"/>
          <p:nvPr/>
        </p:nvSpPr>
        <p:spPr>
          <a:xfrm>
            <a:off x="2907987" y="2534707"/>
            <a:ext cx="760144" cy="246221"/>
          </a:xfrm>
          <a:prstGeom prst="rect">
            <a:avLst/>
          </a:prstGeom>
          <a:noFill/>
        </p:spPr>
        <p:txBody>
          <a:bodyPr wrap="none" rtlCol="0">
            <a:spAutoFit/>
          </a:bodyPr>
          <a:lstStyle/>
          <a:p>
            <a:r>
              <a:rPr lang="en-US" altLang="ko-KR" sz="1000" dirty="0" err="1"/>
              <a:t>mysql.yml</a:t>
            </a:r>
            <a:endParaRPr lang="ko-KR" altLang="en-US" sz="1000" dirty="0"/>
          </a:p>
        </p:txBody>
      </p:sp>
    </p:spTree>
    <p:extLst>
      <p:ext uri="{BB962C8B-B14F-4D97-AF65-F5344CB8AC3E}">
        <p14:creationId xmlns:p14="http://schemas.microsoft.com/office/powerpoint/2010/main" val="478060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2" y="91697"/>
            <a:ext cx="8725119"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7. Kubo Secret Service (3/3)</a:t>
            </a:r>
            <a:br>
              <a:rPr kumimoji="1" lang="en-US" altLang="ko-KR" dirty="0"/>
            </a:br>
            <a:r>
              <a:rPr kumimoji="1" lang="en-US" altLang="ko-KR" dirty="0"/>
              <a:t>  - Private Registry Secrets (3/3)</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0" name="TextBox 39">
            <a:extLst>
              <a:ext uri="{FF2B5EF4-FFF2-40B4-BE49-F238E27FC236}">
                <a16:creationId xmlns:a16="http://schemas.microsoft.com/office/drawing/2014/main" id="{B111727F-30A3-EF4B-85F2-80ABD8EFD355}"/>
              </a:ext>
            </a:extLst>
          </p:cNvPr>
          <p:cNvSpPr txBox="1"/>
          <p:nvPr/>
        </p:nvSpPr>
        <p:spPr>
          <a:xfrm>
            <a:off x="304896" y="6493403"/>
            <a:ext cx="1080120" cy="241962"/>
          </a:xfrm>
          <a:prstGeom prst="rect">
            <a:avLst/>
          </a:prstGeom>
          <a:noFill/>
          <a:ln w="28575">
            <a:solidFill>
              <a:srgbClr val="FF0000"/>
            </a:solidFill>
            <a:prstDash val="sysDash"/>
          </a:ln>
        </p:spPr>
        <p:txBody>
          <a:bodyPr wrap="square" rtlCol="0">
            <a:spAutoFit/>
          </a:bodyPr>
          <a:lstStyle/>
          <a:p>
            <a:endParaRPr lang="en-US" dirty="0"/>
          </a:p>
        </p:txBody>
      </p:sp>
      <p:sp>
        <p:nvSpPr>
          <p:cNvPr id="43" name="TextBox 42">
            <a:extLst>
              <a:ext uri="{FF2B5EF4-FFF2-40B4-BE49-F238E27FC236}">
                <a16:creationId xmlns:a16="http://schemas.microsoft.com/office/drawing/2014/main" id="{72CF3EC0-BCD0-8C47-B834-2D4F90513F0A}"/>
              </a:ext>
            </a:extLst>
          </p:cNvPr>
          <p:cNvSpPr txBox="1"/>
          <p:nvPr/>
        </p:nvSpPr>
        <p:spPr>
          <a:xfrm>
            <a:off x="1984339" y="836712"/>
            <a:ext cx="3456524" cy="369332"/>
          </a:xfrm>
          <a:prstGeom prst="rect">
            <a:avLst/>
          </a:prstGeom>
          <a:noFill/>
        </p:spPr>
        <p:txBody>
          <a:bodyPr wrap="none" rtlCol="0">
            <a:spAutoFit/>
          </a:bodyPr>
          <a:lstStyle/>
          <a:p>
            <a:r>
              <a:rPr lang="en-US" altLang="ko-KR" dirty="0"/>
              <a:t>1. Create docker-registry secret</a:t>
            </a:r>
            <a:endParaRPr lang="ko-KR" altLang="en-US" dirty="0"/>
          </a:p>
        </p:txBody>
      </p:sp>
      <p:sp>
        <p:nvSpPr>
          <p:cNvPr id="48" name="TextBox 47">
            <a:extLst>
              <a:ext uri="{FF2B5EF4-FFF2-40B4-BE49-F238E27FC236}">
                <a16:creationId xmlns:a16="http://schemas.microsoft.com/office/drawing/2014/main" id="{238390B3-28E9-A54C-9493-8DAE86BEEFFF}"/>
              </a:ext>
            </a:extLst>
          </p:cNvPr>
          <p:cNvSpPr txBox="1"/>
          <p:nvPr/>
        </p:nvSpPr>
        <p:spPr>
          <a:xfrm>
            <a:off x="2011947" y="1196752"/>
            <a:ext cx="3312368" cy="938719"/>
          </a:xfrm>
          <a:prstGeom prst="rect">
            <a:avLst/>
          </a:prstGeom>
          <a:noFill/>
        </p:spPr>
        <p:txBody>
          <a:bodyPr wrap="square" rtlCol="0">
            <a:spAutoFit/>
          </a:bodyPr>
          <a:lstStyle/>
          <a:p>
            <a:r>
              <a:rPr lang="en-US" altLang="ko-KR" sz="1100" dirty="0"/>
              <a:t>$ kubectl create secret docker-registry </a:t>
            </a:r>
            <a:r>
              <a:rPr lang="en-US" altLang="ko-KR" sz="1100" b="1" dirty="0"/>
              <a:t>registry</a:t>
            </a:r>
            <a:r>
              <a:rPr lang="en-US" altLang="ko-KR" sz="1100" dirty="0"/>
              <a:t> </a:t>
            </a:r>
          </a:p>
          <a:p>
            <a:r>
              <a:rPr lang="en-US" altLang="ko-KR" sz="1100" b="1" dirty="0"/>
              <a:t>--docker-server</a:t>
            </a:r>
            <a:r>
              <a:rPr lang="en-US" altLang="ko-KR" sz="1100" dirty="0"/>
              <a:t>=your-registry-</a:t>
            </a:r>
            <a:r>
              <a:rPr lang="en-US" altLang="ko-KR" sz="1100" dirty="0" err="1"/>
              <a:t>ip</a:t>
            </a:r>
            <a:r>
              <a:rPr lang="en-US" altLang="ko-KR" sz="1100" dirty="0"/>
              <a:t>-or-</a:t>
            </a:r>
            <a:r>
              <a:rPr lang="en-US" altLang="ko-KR" sz="1100" dirty="0" err="1"/>
              <a:t>dns</a:t>
            </a:r>
            <a:r>
              <a:rPr lang="en-US" altLang="ko-KR" sz="1100" dirty="0"/>
              <a:t> </a:t>
            </a:r>
          </a:p>
          <a:p>
            <a:r>
              <a:rPr lang="en-US" altLang="ko-KR" sz="1100" b="1" dirty="0"/>
              <a:t>--docker-username</a:t>
            </a:r>
            <a:r>
              <a:rPr lang="en-US" altLang="ko-KR" sz="1100" dirty="0"/>
              <a:t>=</a:t>
            </a:r>
            <a:r>
              <a:rPr lang="en-US" altLang="ko-KR" sz="1100" dirty="0" err="1"/>
              <a:t>abhilash</a:t>
            </a:r>
            <a:r>
              <a:rPr lang="en-US" altLang="ko-KR" sz="1100" dirty="0"/>
              <a:t> </a:t>
            </a:r>
          </a:p>
          <a:p>
            <a:r>
              <a:rPr lang="en-US" altLang="ko-KR" sz="1100" b="1" dirty="0"/>
              <a:t>--docker-password</a:t>
            </a:r>
            <a:r>
              <a:rPr lang="en-US" altLang="ko-KR" sz="1100" dirty="0"/>
              <a:t>=Chowdary07- </a:t>
            </a:r>
          </a:p>
          <a:p>
            <a:r>
              <a:rPr lang="en-US" altLang="ko-KR" sz="1100" b="1" dirty="0"/>
              <a:t>--docker-email</a:t>
            </a:r>
            <a:r>
              <a:rPr lang="en-US" altLang="ko-KR" sz="1100" dirty="0"/>
              <a:t>=abhichowdary07@gmail.com</a:t>
            </a:r>
          </a:p>
        </p:txBody>
      </p:sp>
      <p:sp>
        <p:nvSpPr>
          <p:cNvPr id="56" name="TextBox 55">
            <a:extLst>
              <a:ext uri="{FF2B5EF4-FFF2-40B4-BE49-F238E27FC236}">
                <a16:creationId xmlns:a16="http://schemas.microsoft.com/office/drawing/2014/main" id="{E19197B3-7CD9-8B4F-976B-B3C9B9C12965}"/>
              </a:ext>
            </a:extLst>
          </p:cNvPr>
          <p:cNvSpPr txBox="1"/>
          <p:nvPr/>
        </p:nvSpPr>
        <p:spPr>
          <a:xfrm>
            <a:off x="5560530" y="1047037"/>
            <a:ext cx="4384966" cy="577081"/>
          </a:xfrm>
          <a:prstGeom prst="rect">
            <a:avLst/>
          </a:prstGeom>
          <a:noFill/>
        </p:spPr>
        <p:txBody>
          <a:bodyPr wrap="square" rtlCol="0">
            <a:spAutoFit/>
          </a:bodyPr>
          <a:lstStyle/>
          <a:p>
            <a:r>
              <a:rPr lang="en-US" altLang="ko-KR" sz="1050" b="1" dirty="0"/>
              <a:t>docker-registry: </a:t>
            </a:r>
            <a:r>
              <a:rPr lang="en-US" altLang="ko-KR" sz="1050" dirty="0"/>
              <a:t>Creates a </a:t>
            </a:r>
            <a:r>
              <a:rPr lang="en-US" altLang="ko-KR" sz="1050" b="1" dirty="0" err="1"/>
              <a:t>dockercfg</a:t>
            </a:r>
            <a:r>
              <a:rPr lang="en-US" altLang="ko-KR" sz="1050" dirty="0"/>
              <a:t> Secret for use with a private container image registry. Used to authenticate against Docker registries and fetch container images.</a:t>
            </a:r>
          </a:p>
        </p:txBody>
      </p:sp>
      <p:cxnSp>
        <p:nvCxnSpPr>
          <p:cNvPr id="6" name="Elbow Connector 5">
            <a:extLst>
              <a:ext uri="{FF2B5EF4-FFF2-40B4-BE49-F238E27FC236}">
                <a16:creationId xmlns:a16="http://schemas.microsoft.com/office/drawing/2014/main" id="{380E3521-F1C0-894C-AEDD-A1AD96A4F55F}"/>
              </a:ext>
            </a:extLst>
          </p:cNvPr>
          <p:cNvCxnSpPr>
            <a:cxnSpLocks/>
            <a:stCxn id="40" idx="3"/>
            <a:endCxn id="48" idx="1"/>
          </p:cNvCxnSpPr>
          <p:nvPr/>
        </p:nvCxnSpPr>
        <p:spPr>
          <a:xfrm flipV="1">
            <a:off x="1385016" y="1666112"/>
            <a:ext cx="626931" cy="4948272"/>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타원 8">
            <a:extLst>
              <a:ext uri="{FF2B5EF4-FFF2-40B4-BE49-F238E27FC236}">
                <a16:creationId xmlns:a16="http://schemas.microsoft.com/office/drawing/2014/main" id="{0A96CC4D-3BA0-0942-B559-713A152524DA}"/>
              </a:ext>
            </a:extLst>
          </p:cNvPr>
          <p:cNvSpPr/>
          <p:nvPr/>
        </p:nvSpPr>
        <p:spPr>
          <a:xfrm>
            <a:off x="153540" y="6404601"/>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69" name="TextBox 68">
            <a:extLst>
              <a:ext uri="{FF2B5EF4-FFF2-40B4-BE49-F238E27FC236}">
                <a16:creationId xmlns:a16="http://schemas.microsoft.com/office/drawing/2014/main" id="{5B3A5092-483A-CE43-B202-F3671C513AD5}"/>
              </a:ext>
            </a:extLst>
          </p:cNvPr>
          <p:cNvSpPr txBox="1"/>
          <p:nvPr/>
        </p:nvSpPr>
        <p:spPr>
          <a:xfrm>
            <a:off x="5560530" y="5157192"/>
            <a:ext cx="4335226" cy="307777"/>
          </a:xfrm>
          <a:prstGeom prst="rect">
            <a:avLst/>
          </a:prstGeom>
          <a:noFill/>
        </p:spPr>
        <p:txBody>
          <a:bodyPr wrap="none" rtlCol="0">
            <a:spAutoFit/>
          </a:bodyPr>
          <a:lstStyle/>
          <a:p>
            <a:r>
              <a:rPr lang="en-US" altLang="ko-KR" sz="1400" dirty="0"/>
              <a:t>2. Create Deployment with Private Registry Secrets</a:t>
            </a:r>
            <a:endParaRPr lang="ko-KR" altLang="en-US" sz="1400"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5748587" y="5489779"/>
            <a:ext cx="2063385" cy="261610"/>
          </a:xfrm>
          <a:prstGeom prst="rect">
            <a:avLst/>
          </a:prstGeom>
          <a:noFill/>
        </p:spPr>
        <p:txBody>
          <a:bodyPr wrap="none" rtlCol="0">
            <a:spAutoFit/>
          </a:bodyPr>
          <a:lstStyle/>
          <a:p>
            <a:r>
              <a:rPr lang="en-US" altLang="ko-KR" sz="1100" dirty="0"/>
              <a:t>$ kubectl create –f </a:t>
            </a:r>
            <a:r>
              <a:rPr lang="en-US" altLang="ko-KR" sz="1100" dirty="0" err="1"/>
              <a:t>mysql.yml</a:t>
            </a:r>
            <a:endParaRPr lang="en-US" altLang="ko-KR" sz="1100" dirty="0"/>
          </a:p>
        </p:txBody>
      </p:sp>
      <p:sp>
        <p:nvSpPr>
          <p:cNvPr id="35" name="TextBox 34">
            <a:extLst>
              <a:ext uri="{FF2B5EF4-FFF2-40B4-BE49-F238E27FC236}">
                <a16:creationId xmlns:a16="http://schemas.microsoft.com/office/drawing/2014/main" id="{672A153E-DBF7-6E40-BEC0-FF365ED1909D}"/>
              </a:ext>
            </a:extLst>
          </p:cNvPr>
          <p:cNvSpPr txBox="1"/>
          <p:nvPr/>
        </p:nvSpPr>
        <p:spPr>
          <a:xfrm>
            <a:off x="304896" y="3823706"/>
            <a:ext cx="1080119" cy="241962"/>
          </a:xfrm>
          <a:prstGeom prst="rect">
            <a:avLst/>
          </a:prstGeom>
          <a:noFill/>
          <a:ln w="28575">
            <a:solidFill>
              <a:srgbClr val="FF0000"/>
            </a:solidFill>
            <a:prstDash val="sysDash"/>
          </a:ln>
        </p:spPr>
        <p:txBody>
          <a:bodyPr wrap="square" rtlCol="0">
            <a:spAutoFit/>
          </a:bodyPr>
          <a:lstStyle/>
          <a:p>
            <a:endParaRPr lang="en-US" dirty="0"/>
          </a:p>
        </p:txBody>
      </p:sp>
      <p:sp>
        <p:nvSpPr>
          <p:cNvPr id="36" name="타원 8">
            <a:extLst>
              <a:ext uri="{FF2B5EF4-FFF2-40B4-BE49-F238E27FC236}">
                <a16:creationId xmlns:a16="http://schemas.microsoft.com/office/drawing/2014/main" id="{115D0621-C0CD-074A-A9CC-36F84FDAE5FC}"/>
              </a:ext>
            </a:extLst>
          </p:cNvPr>
          <p:cNvSpPr/>
          <p:nvPr/>
        </p:nvSpPr>
        <p:spPr>
          <a:xfrm>
            <a:off x="153540" y="369672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37" name="TextBox 36">
            <a:extLst>
              <a:ext uri="{FF2B5EF4-FFF2-40B4-BE49-F238E27FC236}">
                <a16:creationId xmlns:a16="http://schemas.microsoft.com/office/drawing/2014/main" id="{2F6B283A-56FB-564F-8BAE-FE1EB7D31974}"/>
              </a:ext>
            </a:extLst>
          </p:cNvPr>
          <p:cNvSpPr txBox="1"/>
          <p:nvPr/>
        </p:nvSpPr>
        <p:spPr>
          <a:xfrm>
            <a:off x="1928664" y="2332469"/>
            <a:ext cx="2972519" cy="4392000"/>
          </a:xfrm>
          <a:prstGeom prst="rect">
            <a:avLst/>
          </a:prstGeom>
          <a:noFill/>
          <a:ln w="12700">
            <a:solidFill>
              <a:schemeClr val="accent1"/>
            </a:solidFill>
          </a:ln>
        </p:spPr>
        <p:txBody>
          <a:bodyPr wrap="square" rtlCol="0">
            <a:spAutoFit/>
          </a:bodyPr>
          <a:lstStyle/>
          <a:p>
            <a:r>
              <a:rPr lang="en-US" sz="850" dirty="0" err="1">
                <a:solidFill>
                  <a:srgbClr val="000000"/>
                </a:solidFill>
              </a:rPr>
              <a:t>apiVersion</a:t>
            </a:r>
            <a:r>
              <a:rPr lang="en-US" sz="850" dirty="0">
                <a:solidFill>
                  <a:srgbClr val="000000"/>
                </a:solidFill>
              </a:rPr>
              <a:t>: extensions/v1beta1</a:t>
            </a:r>
          </a:p>
          <a:p>
            <a:r>
              <a:rPr lang="en-US" sz="850" dirty="0">
                <a:solidFill>
                  <a:srgbClr val="000000"/>
                </a:solidFill>
              </a:rPr>
              <a:t>kind: Deployment</a:t>
            </a:r>
          </a:p>
          <a:p>
            <a:r>
              <a:rPr lang="en-US" sz="850" dirty="0">
                <a:solidFill>
                  <a:srgbClr val="000000"/>
                </a:solidFill>
              </a:rPr>
              <a:t>metadata:</a:t>
            </a:r>
          </a:p>
          <a:p>
            <a:r>
              <a:rPr lang="en-US" sz="850" dirty="0">
                <a:solidFill>
                  <a:srgbClr val="000000"/>
                </a:solidFill>
              </a:rPr>
              <a:t>  name: </a:t>
            </a:r>
            <a:r>
              <a:rPr lang="en-US" sz="850" dirty="0" err="1">
                <a:solidFill>
                  <a:srgbClr val="000000"/>
                </a:solidFill>
              </a:rPr>
              <a:t>mysql</a:t>
            </a:r>
            <a:endParaRPr lang="en-US" sz="850" dirty="0">
              <a:solidFill>
                <a:srgbClr val="000000"/>
              </a:solidFill>
            </a:endParaRPr>
          </a:p>
          <a:p>
            <a:r>
              <a:rPr lang="en-US" sz="850" dirty="0">
                <a:solidFill>
                  <a:srgbClr val="000000"/>
                </a:solidFill>
              </a:rPr>
              <a:t>  labels:</a:t>
            </a:r>
          </a:p>
          <a:p>
            <a:r>
              <a:rPr lang="en-US" sz="850" dirty="0">
                <a:solidFill>
                  <a:srgbClr val="000000"/>
                </a:solidFill>
              </a:rPr>
              <a:t>    app: </a:t>
            </a:r>
            <a:r>
              <a:rPr lang="en-US" sz="850" dirty="0" err="1">
                <a:solidFill>
                  <a:srgbClr val="000000"/>
                </a:solidFill>
              </a:rPr>
              <a:t>mysql</a:t>
            </a:r>
            <a:endParaRPr lang="en-US" sz="850" dirty="0">
              <a:solidFill>
                <a:srgbClr val="000000"/>
              </a:solidFill>
            </a:endParaRPr>
          </a:p>
          <a:p>
            <a:r>
              <a:rPr lang="en-US" sz="850" dirty="0">
                <a:solidFill>
                  <a:srgbClr val="000000"/>
                </a:solidFill>
              </a:rPr>
              <a:t>spec:</a:t>
            </a:r>
          </a:p>
          <a:p>
            <a:r>
              <a:rPr lang="en-US" sz="850" dirty="0">
                <a:solidFill>
                  <a:srgbClr val="000000"/>
                </a:solidFill>
              </a:rPr>
              <a:t>  replicas: 1</a:t>
            </a:r>
          </a:p>
          <a:p>
            <a:r>
              <a:rPr lang="en-US" sz="850" dirty="0">
                <a:solidFill>
                  <a:srgbClr val="000000"/>
                </a:solidFill>
              </a:rPr>
              <a:t>  selector:</a:t>
            </a:r>
          </a:p>
          <a:p>
            <a:r>
              <a:rPr lang="en-US" sz="850" dirty="0">
                <a:solidFill>
                  <a:srgbClr val="000000"/>
                </a:solidFill>
              </a:rPr>
              <a:t>    </a:t>
            </a:r>
            <a:r>
              <a:rPr lang="en-US" sz="850" dirty="0" err="1">
                <a:solidFill>
                  <a:srgbClr val="000000"/>
                </a:solidFill>
              </a:rPr>
              <a:t>matchLabels</a:t>
            </a:r>
            <a:r>
              <a:rPr lang="en-US" sz="850" dirty="0">
                <a:solidFill>
                  <a:srgbClr val="000000"/>
                </a:solidFill>
              </a:rPr>
              <a:t>:</a:t>
            </a:r>
          </a:p>
          <a:p>
            <a:r>
              <a:rPr lang="en-US" sz="850" dirty="0">
                <a:solidFill>
                  <a:srgbClr val="000000"/>
                </a:solidFill>
              </a:rPr>
              <a:t>      app: </a:t>
            </a:r>
            <a:r>
              <a:rPr lang="en-US" sz="850" dirty="0" err="1">
                <a:solidFill>
                  <a:srgbClr val="000000"/>
                </a:solidFill>
              </a:rPr>
              <a:t>mysql</a:t>
            </a:r>
            <a:endParaRPr lang="en-US" sz="850" dirty="0">
              <a:solidFill>
                <a:srgbClr val="000000"/>
              </a:solidFill>
            </a:endParaRPr>
          </a:p>
          <a:p>
            <a:r>
              <a:rPr lang="en-US" sz="850" dirty="0">
                <a:solidFill>
                  <a:srgbClr val="000000"/>
                </a:solidFill>
              </a:rPr>
              <a:t>  template:</a:t>
            </a:r>
          </a:p>
          <a:p>
            <a:r>
              <a:rPr lang="en-US" sz="850" dirty="0">
                <a:solidFill>
                  <a:srgbClr val="000000"/>
                </a:solidFill>
              </a:rPr>
              <a:t>    metadata:</a:t>
            </a:r>
          </a:p>
          <a:p>
            <a:r>
              <a:rPr lang="en-US" sz="850" dirty="0">
                <a:solidFill>
                  <a:srgbClr val="000000"/>
                </a:solidFill>
              </a:rPr>
              <a:t>      labels:</a:t>
            </a:r>
          </a:p>
          <a:p>
            <a:r>
              <a:rPr lang="en-US" sz="850" dirty="0">
                <a:solidFill>
                  <a:srgbClr val="000000"/>
                </a:solidFill>
              </a:rPr>
              <a:t>        app: </a:t>
            </a:r>
            <a:r>
              <a:rPr lang="en-US" sz="850" dirty="0" err="1">
                <a:solidFill>
                  <a:srgbClr val="000000"/>
                </a:solidFill>
              </a:rPr>
              <a:t>mysql</a:t>
            </a:r>
            <a:endParaRPr lang="en-US" sz="850" dirty="0">
              <a:solidFill>
                <a:srgbClr val="000000"/>
              </a:solidFill>
            </a:endParaRPr>
          </a:p>
          <a:p>
            <a:r>
              <a:rPr lang="en-US" sz="850" dirty="0">
                <a:solidFill>
                  <a:srgbClr val="000000"/>
                </a:solidFill>
              </a:rPr>
              <a:t>    spec:</a:t>
            </a:r>
          </a:p>
          <a:p>
            <a:r>
              <a:rPr lang="en-US" sz="850" dirty="0">
                <a:solidFill>
                  <a:srgbClr val="000000"/>
                </a:solidFill>
              </a:rPr>
              <a:t>      containers:</a:t>
            </a:r>
          </a:p>
          <a:p>
            <a:r>
              <a:rPr lang="en-US" sz="850" dirty="0">
                <a:solidFill>
                  <a:srgbClr val="000000"/>
                </a:solidFill>
              </a:rPr>
              <a:t>        - image: your-registry-</a:t>
            </a:r>
            <a:r>
              <a:rPr lang="en-US" sz="850" dirty="0" err="1">
                <a:solidFill>
                  <a:srgbClr val="000000"/>
                </a:solidFill>
              </a:rPr>
              <a:t>ip</a:t>
            </a:r>
            <a:r>
              <a:rPr lang="en-US" sz="850" dirty="0">
                <a:solidFill>
                  <a:srgbClr val="000000"/>
                </a:solidFill>
              </a:rPr>
              <a:t>-or-</a:t>
            </a:r>
            <a:r>
              <a:rPr lang="en-US" sz="850" dirty="0" err="1">
                <a:solidFill>
                  <a:srgbClr val="000000"/>
                </a:solidFill>
              </a:rPr>
              <a:t>dns</a:t>
            </a:r>
            <a:r>
              <a:rPr lang="en-US" sz="850" dirty="0">
                <a:solidFill>
                  <a:srgbClr val="000000"/>
                </a:solidFill>
              </a:rPr>
              <a:t>/</a:t>
            </a:r>
            <a:r>
              <a:rPr lang="en-US" sz="850" dirty="0" err="1">
                <a:solidFill>
                  <a:srgbClr val="000000"/>
                </a:solidFill>
              </a:rPr>
              <a:t>kubo</a:t>
            </a:r>
            <a:r>
              <a:rPr lang="en-US" sz="850" dirty="0">
                <a:solidFill>
                  <a:srgbClr val="000000"/>
                </a:solidFill>
              </a:rPr>
              <a:t>/mysql:5.6</a:t>
            </a:r>
          </a:p>
          <a:p>
            <a:r>
              <a:rPr lang="en-US" sz="850" dirty="0">
                <a:solidFill>
                  <a:srgbClr val="000000"/>
                </a:solidFill>
              </a:rPr>
              <a:t>          name: </a:t>
            </a:r>
            <a:r>
              <a:rPr lang="en-US" sz="850" dirty="0" err="1">
                <a:solidFill>
                  <a:srgbClr val="000000"/>
                </a:solidFill>
              </a:rPr>
              <a:t>mysql</a:t>
            </a:r>
            <a:endParaRPr lang="en-US" sz="850" dirty="0">
              <a:solidFill>
                <a:srgbClr val="000000"/>
              </a:solidFill>
            </a:endParaRPr>
          </a:p>
          <a:p>
            <a:r>
              <a:rPr lang="en-US" sz="850" dirty="0">
                <a:solidFill>
                  <a:srgbClr val="000000"/>
                </a:solidFill>
              </a:rPr>
              <a:t>          </a:t>
            </a:r>
            <a:r>
              <a:rPr lang="en-US" sz="850" dirty="0" err="1">
                <a:solidFill>
                  <a:srgbClr val="000000"/>
                </a:solidFill>
              </a:rPr>
              <a:t>env</a:t>
            </a:r>
            <a:r>
              <a:rPr lang="en-US" sz="850" dirty="0">
                <a:solidFill>
                  <a:srgbClr val="000000"/>
                </a:solidFill>
              </a:rPr>
              <a:t>:</a:t>
            </a:r>
          </a:p>
          <a:p>
            <a:r>
              <a:rPr lang="en-US" sz="850" dirty="0">
                <a:solidFill>
                  <a:srgbClr val="000000"/>
                </a:solidFill>
              </a:rPr>
              <a:t>            - name: MYSQL_ROOT_PASSWORD</a:t>
            </a:r>
          </a:p>
          <a:p>
            <a:r>
              <a:rPr lang="en-US" sz="850" dirty="0">
                <a:solidFill>
                  <a:srgbClr val="000000"/>
                </a:solidFill>
              </a:rPr>
              <a:t>              </a:t>
            </a:r>
            <a:r>
              <a:rPr lang="en-US" sz="850" dirty="0" err="1">
                <a:solidFill>
                  <a:srgbClr val="000000"/>
                </a:solidFill>
              </a:rPr>
              <a:t>valueFrom</a:t>
            </a:r>
            <a:r>
              <a:rPr lang="en-US" sz="850" dirty="0">
                <a:solidFill>
                  <a:srgbClr val="000000"/>
                </a:solidFill>
              </a:rPr>
              <a:t>:</a:t>
            </a:r>
          </a:p>
          <a:p>
            <a:r>
              <a:rPr lang="en-US" sz="850" dirty="0">
                <a:solidFill>
                  <a:srgbClr val="000000"/>
                </a:solidFill>
              </a:rPr>
              <a:t>                </a:t>
            </a:r>
            <a:r>
              <a:rPr lang="en-US" sz="850" dirty="0" err="1">
                <a:solidFill>
                  <a:srgbClr val="000000"/>
                </a:solidFill>
              </a:rPr>
              <a:t>secretKeyRef</a:t>
            </a:r>
            <a:r>
              <a:rPr lang="en-US" sz="850" dirty="0">
                <a:solidFill>
                  <a:srgbClr val="000000"/>
                </a:solidFill>
              </a:rPr>
              <a:t>:</a:t>
            </a:r>
          </a:p>
          <a:p>
            <a:r>
              <a:rPr lang="en-US" sz="850" dirty="0">
                <a:solidFill>
                  <a:srgbClr val="000000"/>
                </a:solidFill>
              </a:rPr>
              <a:t>                  name: </a:t>
            </a:r>
            <a:r>
              <a:rPr lang="en-US" sz="850" dirty="0" err="1">
                <a:solidFill>
                  <a:srgbClr val="000000"/>
                </a:solidFill>
              </a:rPr>
              <a:t>mysql</a:t>
            </a:r>
            <a:endParaRPr lang="en-US" sz="850" dirty="0">
              <a:solidFill>
                <a:srgbClr val="000000"/>
              </a:solidFill>
            </a:endParaRPr>
          </a:p>
          <a:p>
            <a:r>
              <a:rPr lang="en-US" sz="850" dirty="0">
                <a:solidFill>
                  <a:srgbClr val="000000"/>
                </a:solidFill>
              </a:rPr>
              <a:t>                  key: password</a:t>
            </a:r>
          </a:p>
          <a:p>
            <a:r>
              <a:rPr lang="en-US" sz="850" dirty="0">
                <a:solidFill>
                  <a:srgbClr val="000000"/>
                </a:solidFill>
              </a:rPr>
              <a:t>          ports:</a:t>
            </a:r>
          </a:p>
          <a:p>
            <a:r>
              <a:rPr lang="en-US" sz="850" dirty="0">
                <a:solidFill>
                  <a:srgbClr val="000000"/>
                </a:solidFill>
              </a:rPr>
              <a:t>            - </a:t>
            </a:r>
            <a:r>
              <a:rPr lang="en-US" sz="850" dirty="0" err="1">
                <a:solidFill>
                  <a:srgbClr val="000000"/>
                </a:solidFill>
              </a:rPr>
              <a:t>containerPort</a:t>
            </a:r>
            <a:r>
              <a:rPr lang="en-US" sz="850" dirty="0">
                <a:solidFill>
                  <a:srgbClr val="000000"/>
                </a:solidFill>
              </a:rPr>
              <a:t>: 3306</a:t>
            </a:r>
          </a:p>
          <a:p>
            <a:r>
              <a:rPr lang="en-US" sz="850" dirty="0">
                <a:solidFill>
                  <a:srgbClr val="000000"/>
                </a:solidFill>
              </a:rPr>
              <a:t>              name: </a:t>
            </a:r>
            <a:r>
              <a:rPr lang="en-US" sz="850" dirty="0" err="1">
                <a:solidFill>
                  <a:srgbClr val="000000"/>
                </a:solidFill>
              </a:rPr>
              <a:t>mysql</a:t>
            </a:r>
            <a:endParaRPr lang="en-US" sz="850" dirty="0">
              <a:solidFill>
                <a:srgbClr val="000000"/>
              </a:solidFill>
            </a:endParaRPr>
          </a:p>
          <a:p>
            <a:r>
              <a:rPr lang="en-US" sz="850" dirty="0">
                <a:solidFill>
                  <a:srgbClr val="000000"/>
                </a:solidFill>
              </a:rPr>
              <a:t>          </a:t>
            </a:r>
            <a:r>
              <a:rPr lang="en-US" sz="850" dirty="0" err="1">
                <a:solidFill>
                  <a:srgbClr val="000000"/>
                </a:solidFill>
              </a:rPr>
              <a:t>volumeMounts</a:t>
            </a:r>
            <a:r>
              <a:rPr lang="en-US" sz="850" dirty="0">
                <a:solidFill>
                  <a:srgbClr val="000000"/>
                </a:solidFill>
              </a:rPr>
              <a:t>:</a:t>
            </a:r>
          </a:p>
          <a:p>
            <a:r>
              <a:rPr lang="en-US" sz="850" dirty="0">
                <a:solidFill>
                  <a:srgbClr val="000000"/>
                </a:solidFill>
              </a:rPr>
              <a:t>            - name: </a:t>
            </a:r>
            <a:r>
              <a:rPr lang="en-US" sz="850" dirty="0" err="1">
                <a:solidFill>
                  <a:srgbClr val="000000"/>
                </a:solidFill>
              </a:rPr>
              <a:t>mysql</a:t>
            </a:r>
            <a:r>
              <a:rPr lang="en-US" sz="850" dirty="0">
                <a:solidFill>
                  <a:srgbClr val="000000"/>
                </a:solidFill>
              </a:rPr>
              <a:t>-persistent-storage</a:t>
            </a:r>
          </a:p>
          <a:p>
            <a:r>
              <a:rPr lang="en-US" sz="850" dirty="0">
                <a:solidFill>
                  <a:srgbClr val="000000"/>
                </a:solidFill>
              </a:rPr>
              <a:t>              </a:t>
            </a:r>
            <a:r>
              <a:rPr lang="en-US" sz="850" dirty="0" err="1">
                <a:solidFill>
                  <a:srgbClr val="000000"/>
                </a:solidFill>
              </a:rPr>
              <a:t>mountPath</a:t>
            </a:r>
            <a:r>
              <a:rPr lang="en-US" sz="850" dirty="0">
                <a:solidFill>
                  <a:srgbClr val="000000"/>
                </a:solidFill>
              </a:rPr>
              <a:t>: /</a:t>
            </a:r>
            <a:r>
              <a:rPr lang="en-US" sz="850" dirty="0" err="1">
                <a:solidFill>
                  <a:srgbClr val="000000"/>
                </a:solidFill>
              </a:rPr>
              <a:t>var</a:t>
            </a:r>
            <a:r>
              <a:rPr lang="en-US" sz="850" dirty="0">
                <a:solidFill>
                  <a:srgbClr val="000000"/>
                </a:solidFill>
              </a:rPr>
              <a:t>/lib/</a:t>
            </a:r>
            <a:r>
              <a:rPr lang="en-US" sz="850" dirty="0" err="1">
                <a:solidFill>
                  <a:srgbClr val="000000"/>
                </a:solidFill>
              </a:rPr>
              <a:t>mysql</a:t>
            </a:r>
            <a:endParaRPr lang="en-US" sz="850" dirty="0">
              <a:solidFill>
                <a:srgbClr val="000000"/>
              </a:solidFill>
            </a:endParaRPr>
          </a:p>
          <a:p>
            <a:r>
              <a:rPr lang="en-US" sz="850" dirty="0">
                <a:solidFill>
                  <a:srgbClr val="000000"/>
                </a:solidFill>
              </a:rPr>
              <a:t>      </a:t>
            </a:r>
            <a:r>
              <a:rPr lang="en-US" sz="850" dirty="0" err="1">
                <a:solidFill>
                  <a:srgbClr val="000000"/>
                </a:solidFill>
              </a:rPr>
              <a:t>imagePullSecrets</a:t>
            </a:r>
            <a:r>
              <a:rPr lang="en-US" sz="850" dirty="0">
                <a:solidFill>
                  <a:srgbClr val="000000"/>
                </a:solidFill>
              </a:rPr>
              <a:t>:</a:t>
            </a:r>
          </a:p>
          <a:p>
            <a:r>
              <a:rPr lang="en-US" sz="850" dirty="0">
                <a:solidFill>
                  <a:srgbClr val="000000"/>
                </a:solidFill>
              </a:rPr>
              <a:t>        - name: registry</a:t>
            </a:r>
          </a:p>
        </p:txBody>
      </p:sp>
      <p:cxnSp>
        <p:nvCxnSpPr>
          <p:cNvPr id="39" name="Elbow Connector 38">
            <a:extLst>
              <a:ext uri="{FF2B5EF4-FFF2-40B4-BE49-F238E27FC236}">
                <a16:creationId xmlns:a16="http://schemas.microsoft.com/office/drawing/2014/main" id="{BDB5317E-574E-C547-BD40-76381E9DD750}"/>
              </a:ext>
            </a:extLst>
          </p:cNvPr>
          <p:cNvCxnSpPr>
            <a:cxnSpLocks/>
            <a:stCxn id="35" idx="3"/>
            <a:endCxn id="37" idx="1"/>
          </p:cNvCxnSpPr>
          <p:nvPr/>
        </p:nvCxnSpPr>
        <p:spPr>
          <a:xfrm>
            <a:off x="1385015" y="3944687"/>
            <a:ext cx="543649" cy="583782"/>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87722BD6-0940-F844-81E3-54EDAA03A45D}"/>
              </a:ext>
            </a:extLst>
          </p:cNvPr>
          <p:cNvSpPr txBox="1"/>
          <p:nvPr/>
        </p:nvSpPr>
        <p:spPr>
          <a:xfrm>
            <a:off x="2475939" y="2121816"/>
            <a:ext cx="760144" cy="246221"/>
          </a:xfrm>
          <a:prstGeom prst="rect">
            <a:avLst/>
          </a:prstGeom>
          <a:noFill/>
        </p:spPr>
        <p:txBody>
          <a:bodyPr wrap="none" rtlCol="0">
            <a:spAutoFit/>
          </a:bodyPr>
          <a:lstStyle/>
          <a:p>
            <a:r>
              <a:rPr lang="en-US" altLang="ko-KR" sz="1000" dirty="0" err="1"/>
              <a:t>mysql.yml</a:t>
            </a:r>
            <a:endParaRPr lang="ko-KR" altLang="en-US" sz="1000" dirty="0"/>
          </a:p>
        </p:txBody>
      </p:sp>
      <p:sp>
        <p:nvSpPr>
          <p:cNvPr id="30" name="TextBox 29">
            <a:extLst>
              <a:ext uri="{FF2B5EF4-FFF2-40B4-BE49-F238E27FC236}">
                <a16:creationId xmlns:a16="http://schemas.microsoft.com/office/drawing/2014/main" id="{6B496495-8013-5E43-9D3E-D89E8D98BD77}"/>
              </a:ext>
            </a:extLst>
          </p:cNvPr>
          <p:cNvSpPr txBox="1"/>
          <p:nvPr/>
        </p:nvSpPr>
        <p:spPr>
          <a:xfrm>
            <a:off x="2758650" y="4581128"/>
            <a:ext cx="1186238" cy="144016"/>
          </a:xfrm>
          <a:prstGeom prst="rect">
            <a:avLst/>
          </a:prstGeom>
          <a:noFill/>
          <a:ln w="28575">
            <a:solidFill>
              <a:srgbClr val="FF0000"/>
            </a:solidFill>
            <a:prstDash val="solid"/>
          </a:ln>
        </p:spPr>
        <p:txBody>
          <a:bodyPr wrap="square" rtlCol="0">
            <a:spAutoFit/>
          </a:bodyPr>
          <a:lstStyle/>
          <a:p>
            <a:endParaRPr lang="en-US" dirty="0"/>
          </a:p>
        </p:txBody>
      </p:sp>
      <p:sp>
        <p:nvSpPr>
          <p:cNvPr id="31" name="TextBox 30">
            <a:extLst>
              <a:ext uri="{FF2B5EF4-FFF2-40B4-BE49-F238E27FC236}">
                <a16:creationId xmlns:a16="http://schemas.microsoft.com/office/drawing/2014/main" id="{DFEA82C6-CD58-A54A-8065-E996A4E67CF6}"/>
              </a:ext>
            </a:extLst>
          </p:cNvPr>
          <p:cNvSpPr txBox="1"/>
          <p:nvPr/>
        </p:nvSpPr>
        <p:spPr>
          <a:xfrm>
            <a:off x="2074862" y="1422068"/>
            <a:ext cx="2662113" cy="144016"/>
          </a:xfrm>
          <a:prstGeom prst="rect">
            <a:avLst/>
          </a:prstGeom>
          <a:noFill/>
          <a:ln w="28575">
            <a:solidFill>
              <a:srgbClr val="FF0000"/>
            </a:solidFill>
            <a:prstDash val="solid"/>
          </a:ln>
        </p:spPr>
        <p:txBody>
          <a:bodyPr wrap="square" rtlCol="0">
            <a:spAutoFit/>
          </a:bodyPr>
          <a:lstStyle/>
          <a:p>
            <a:endParaRPr lang="en-US" dirty="0"/>
          </a:p>
        </p:txBody>
      </p:sp>
      <p:sp>
        <p:nvSpPr>
          <p:cNvPr id="32" name="TextBox 31">
            <a:extLst>
              <a:ext uri="{FF2B5EF4-FFF2-40B4-BE49-F238E27FC236}">
                <a16:creationId xmlns:a16="http://schemas.microsoft.com/office/drawing/2014/main" id="{E3521469-8104-BC4E-963F-110F21D5D09F}"/>
              </a:ext>
            </a:extLst>
          </p:cNvPr>
          <p:cNvSpPr txBox="1"/>
          <p:nvPr/>
        </p:nvSpPr>
        <p:spPr>
          <a:xfrm>
            <a:off x="4560471" y="1241270"/>
            <a:ext cx="576000" cy="188614"/>
          </a:xfrm>
          <a:prstGeom prst="rect">
            <a:avLst/>
          </a:prstGeom>
          <a:noFill/>
          <a:ln w="28575">
            <a:solidFill>
              <a:srgbClr val="FF0000"/>
            </a:solidFill>
            <a:prstDash val="solid"/>
          </a:ln>
        </p:spPr>
        <p:txBody>
          <a:bodyPr wrap="square" rtlCol="0">
            <a:spAutoFit/>
          </a:bodyPr>
          <a:lstStyle/>
          <a:p>
            <a:endParaRPr lang="en-US" dirty="0"/>
          </a:p>
        </p:txBody>
      </p:sp>
      <p:cxnSp>
        <p:nvCxnSpPr>
          <p:cNvPr id="33" name="Elbow Connector 32">
            <a:extLst>
              <a:ext uri="{FF2B5EF4-FFF2-40B4-BE49-F238E27FC236}">
                <a16:creationId xmlns:a16="http://schemas.microsoft.com/office/drawing/2014/main" id="{F73D990A-3983-F04D-BC7D-935B5488FBAD}"/>
              </a:ext>
            </a:extLst>
          </p:cNvPr>
          <p:cNvCxnSpPr>
            <a:cxnSpLocks/>
            <a:stCxn id="31" idx="3"/>
            <a:endCxn id="30" idx="0"/>
          </p:cNvCxnSpPr>
          <p:nvPr/>
        </p:nvCxnSpPr>
        <p:spPr>
          <a:xfrm flipH="1">
            <a:off x="3351769" y="1494076"/>
            <a:ext cx="1385206" cy="3087052"/>
          </a:xfrm>
          <a:prstGeom prst="bentConnector4">
            <a:avLst>
              <a:gd name="adj1" fmla="val -27761"/>
              <a:gd name="adj2" fmla="val 51166"/>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5A3005E-DD58-1246-9B28-ADEFCFAA51A9}"/>
              </a:ext>
            </a:extLst>
          </p:cNvPr>
          <p:cNvSpPr txBox="1"/>
          <p:nvPr/>
        </p:nvSpPr>
        <p:spPr>
          <a:xfrm>
            <a:off x="2187938" y="6383649"/>
            <a:ext cx="964861" cy="324000"/>
          </a:xfrm>
          <a:prstGeom prst="rect">
            <a:avLst/>
          </a:prstGeom>
          <a:noFill/>
          <a:ln w="28575">
            <a:solidFill>
              <a:srgbClr val="FF0000"/>
            </a:solidFill>
            <a:prstDash val="solid"/>
          </a:ln>
        </p:spPr>
        <p:txBody>
          <a:bodyPr wrap="square" rtlCol="0">
            <a:spAutoFit/>
          </a:bodyPr>
          <a:lstStyle/>
          <a:p>
            <a:endParaRPr lang="en-US" dirty="0"/>
          </a:p>
        </p:txBody>
      </p:sp>
      <p:cxnSp>
        <p:nvCxnSpPr>
          <p:cNvPr id="44" name="Elbow Connector 43">
            <a:extLst>
              <a:ext uri="{FF2B5EF4-FFF2-40B4-BE49-F238E27FC236}">
                <a16:creationId xmlns:a16="http://schemas.microsoft.com/office/drawing/2014/main" id="{481500F6-873E-4F44-9BC7-AA63C0ED74DA}"/>
              </a:ext>
            </a:extLst>
          </p:cNvPr>
          <p:cNvCxnSpPr>
            <a:cxnSpLocks/>
            <a:stCxn id="32" idx="3"/>
            <a:endCxn id="38" idx="3"/>
          </p:cNvCxnSpPr>
          <p:nvPr/>
        </p:nvCxnSpPr>
        <p:spPr>
          <a:xfrm flipH="1">
            <a:off x="3152799" y="1335577"/>
            <a:ext cx="1983672" cy="5210072"/>
          </a:xfrm>
          <a:prstGeom prst="bentConnector3">
            <a:avLst>
              <a:gd name="adj1" fmla="val -11524"/>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47667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8. Kubo Ingress Service (1/2)</a:t>
            </a:r>
            <a:br>
              <a:rPr kumimoji="1" lang="en-US" altLang="ko-KR" dirty="0"/>
            </a:br>
            <a:r>
              <a:rPr kumimoji="1" lang="en-US" altLang="ko-KR" dirty="0"/>
              <a:t>  - Native Architecture (1/2)</a:t>
            </a:r>
          </a:p>
        </p:txBody>
      </p:sp>
      <p:sp>
        <p:nvSpPr>
          <p:cNvPr id="48" name="TextBox 47">
            <a:extLst>
              <a:ext uri="{FF2B5EF4-FFF2-40B4-BE49-F238E27FC236}">
                <a16:creationId xmlns:a16="http://schemas.microsoft.com/office/drawing/2014/main" id="{A37F0303-F209-1E40-8D66-EC9ED4010153}"/>
              </a:ext>
            </a:extLst>
          </p:cNvPr>
          <p:cNvSpPr txBox="1"/>
          <p:nvPr/>
        </p:nvSpPr>
        <p:spPr>
          <a:xfrm>
            <a:off x="1280592" y="1123457"/>
            <a:ext cx="7776864" cy="27699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Kubernetes native ingress in beta stage.</a:t>
            </a:r>
          </a:p>
        </p:txBody>
      </p:sp>
      <p:pic>
        <p:nvPicPr>
          <p:cNvPr id="6" name="Picture 5">
            <a:extLst>
              <a:ext uri="{FF2B5EF4-FFF2-40B4-BE49-F238E27FC236}">
                <a16:creationId xmlns:a16="http://schemas.microsoft.com/office/drawing/2014/main" id="{439A1F6F-376C-184A-BBF3-112D1AB4B2B7}"/>
              </a:ext>
            </a:extLst>
          </p:cNvPr>
          <p:cNvPicPr>
            <a:picLocks noChangeAspect="1"/>
          </p:cNvPicPr>
          <p:nvPr/>
        </p:nvPicPr>
        <p:blipFill rotWithShape="1">
          <a:blip r:embed="rId3">
            <a:extLst>
              <a:ext uri="{28A0092B-C50C-407E-A947-70E740481C1C}">
                <a14:useLocalDpi xmlns:a14="http://schemas.microsoft.com/office/drawing/2010/main" val="0"/>
              </a:ext>
            </a:extLst>
          </a:blip>
          <a:srcRect l="12416" t="4725" r="4811"/>
          <a:stretch/>
        </p:blipFill>
        <p:spPr>
          <a:xfrm>
            <a:off x="560512" y="3329664"/>
            <a:ext cx="940211" cy="947936"/>
          </a:xfrm>
          <a:prstGeom prst="rect">
            <a:avLst/>
          </a:prstGeom>
        </p:spPr>
      </p:pic>
      <p:sp>
        <p:nvSpPr>
          <p:cNvPr id="7" name="TextBox 6">
            <a:extLst>
              <a:ext uri="{FF2B5EF4-FFF2-40B4-BE49-F238E27FC236}">
                <a16:creationId xmlns:a16="http://schemas.microsoft.com/office/drawing/2014/main" id="{978FEC7C-29D3-3145-8C76-609FF3BA1E63}"/>
              </a:ext>
            </a:extLst>
          </p:cNvPr>
          <p:cNvSpPr txBox="1"/>
          <p:nvPr/>
        </p:nvSpPr>
        <p:spPr>
          <a:xfrm>
            <a:off x="601281" y="4198132"/>
            <a:ext cx="1152128" cy="369332"/>
          </a:xfrm>
          <a:prstGeom prst="rect">
            <a:avLst/>
          </a:prstGeom>
          <a:noFill/>
        </p:spPr>
        <p:txBody>
          <a:bodyPr wrap="square" rtlCol="0">
            <a:spAutoFit/>
          </a:bodyPr>
          <a:lstStyle/>
          <a:p>
            <a:r>
              <a:rPr lang="en-US" sz="1400" b="1" dirty="0"/>
              <a:t>Client2</a:t>
            </a:r>
            <a:r>
              <a:rPr lang="en-US" dirty="0"/>
              <a:t> </a:t>
            </a:r>
          </a:p>
        </p:txBody>
      </p:sp>
      <p:sp>
        <p:nvSpPr>
          <p:cNvPr id="8" name="Rounded Rectangle 7">
            <a:extLst>
              <a:ext uri="{FF2B5EF4-FFF2-40B4-BE49-F238E27FC236}">
                <a16:creationId xmlns:a16="http://schemas.microsoft.com/office/drawing/2014/main" id="{94C569E3-D1B4-C94B-836D-AB8DA13B893C}"/>
              </a:ext>
            </a:extLst>
          </p:cNvPr>
          <p:cNvSpPr/>
          <p:nvPr/>
        </p:nvSpPr>
        <p:spPr>
          <a:xfrm>
            <a:off x="2288704" y="3587608"/>
            <a:ext cx="1440160" cy="432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Ingress</a:t>
            </a:r>
          </a:p>
        </p:txBody>
      </p:sp>
      <p:cxnSp>
        <p:nvCxnSpPr>
          <p:cNvPr id="10" name="Straight Arrow Connector 9">
            <a:extLst>
              <a:ext uri="{FF2B5EF4-FFF2-40B4-BE49-F238E27FC236}">
                <a16:creationId xmlns:a16="http://schemas.microsoft.com/office/drawing/2014/main" id="{D31E679D-3A58-454A-AE97-CEA09FE55FB0}"/>
              </a:ext>
            </a:extLst>
          </p:cNvPr>
          <p:cNvCxnSpPr>
            <a:cxnSpLocks/>
            <a:stCxn id="73" idx="3"/>
            <a:endCxn id="8" idx="1"/>
          </p:cNvCxnSpPr>
          <p:nvPr/>
        </p:nvCxnSpPr>
        <p:spPr>
          <a:xfrm>
            <a:off x="1500723" y="2588788"/>
            <a:ext cx="787981" cy="1214844"/>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08123C59-D78A-CA4A-9289-D6D234E65EEA}"/>
              </a:ext>
            </a:extLst>
          </p:cNvPr>
          <p:cNvSpPr/>
          <p:nvPr/>
        </p:nvSpPr>
        <p:spPr>
          <a:xfrm>
            <a:off x="5385048" y="2186828"/>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Service1</a:t>
            </a:r>
          </a:p>
        </p:txBody>
      </p:sp>
      <p:sp>
        <p:nvSpPr>
          <p:cNvPr id="17" name="Rectangle 16">
            <a:extLst>
              <a:ext uri="{FF2B5EF4-FFF2-40B4-BE49-F238E27FC236}">
                <a16:creationId xmlns:a16="http://schemas.microsoft.com/office/drawing/2014/main" id="{33E8A520-2FC6-C84F-9435-A6780205FB4F}"/>
              </a:ext>
            </a:extLst>
          </p:cNvPr>
          <p:cNvSpPr/>
          <p:nvPr/>
        </p:nvSpPr>
        <p:spPr>
          <a:xfrm>
            <a:off x="5402601" y="3092844"/>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Service2</a:t>
            </a:r>
          </a:p>
        </p:txBody>
      </p:sp>
      <p:sp>
        <p:nvSpPr>
          <p:cNvPr id="18" name="Rectangle 17">
            <a:extLst>
              <a:ext uri="{FF2B5EF4-FFF2-40B4-BE49-F238E27FC236}">
                <a16:creationId xmlns:a16="http://schemas.microsoft.com/office/drawing/2014/main" id="{000EBC31-E604-DD48-9ADD-2A2AD38CAB96}"/>
              </a:ext>
            </a:extLst>
          </p:cNvPr>
          <p:cNvSpPr/>
          <p:nvPr/>
        </p:nvSpPr>
        <p:spPr>
          <a:xfrm>
            <a:off x="5385048" y="3989508"/>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Service3</a:t>
            </a:r>
          </a:p>
        </p:txBody>
      </p:sp>
      <p:sp>
        <p:nvSpPr>
          <p:cNvPr id="19" name="Rectangle 18">
            <a:extLst>
              <a:ext uri="{FF2B5EF4-FFF2-40B4-BE49-F238E27FC236}">
                <a16:creationId xmlns:a16="http://schemas.microsoft.com/office/drawing/2014/main" id="{ED72790C-3EF4-8947-AB89-0D12A8B4D020}"/>
              </a:ext>
            </a:extLst>
          </p:cNvPr>
          <p:cNvSpPr/>
          <p:nvPr/>
        </p:nvSpPr>
        <p:spPr>
          <a:xfrm>
            <a:off x="5427212" y="4886172"/>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Service4</a:t>
            </a:r>
          </a:p>
        </p:txBody>
      </p:sp>
      <p:cxnSp>
        <p:nvCxnSpPr>
          <p:cNvPr id="13" name="Straight Arrow Connector 12">
            <a:extLst>
              <a:ext uri="{FF2B5EF4-FFF2-40B4-BE49-F238E27FC236}">
                <a16:creationId xmlns:a16="http://schemas.microsoft.com/office/drawing/2014/main" id="{20E720DE-6155-3D4B-A83B-DAC11487A966}"/>
              </a:ext>
            </a:extLst>
          </p:cNvPr>
          <p:cNvCxnSpPr>
            <a:cxnSpLocks/>
            <a:stCxn id="8" idx="3"/>
            <a:endCxn id="11" idx="1"/>
          </p:cNvCxnSpPr>
          <p:nvPr/>
        </p:nvCxnSpPr>
        <p:spPr>
          <a:xfrm flipV="1">
            <a:off x="3728864" y="2402852"/>
            <a:ext cx="1656184" cy="140078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13DAB9D-8D3E-4F42-BFE9-4019DED6C0C8}"/>
              </a:ext>
            </a:extLst>
          </p:cNvPr>
          <p:cNvCxnSpPr>
            <a:cxnSpLocks/>
            <a:stCxn id="8" idx="3"/>
            <a:endCxn id="17" idx="1"/>
          </p:cNvCxnSpPr>
          <p:nvPr/>
        </p:nvCxnSpPr>
        <p:spPr>
          <a:xfrm flipV="1">
            <a:off x="3728864" y="3308868"/>
            <a:ext cx="1673737" cy="494764"/>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386FE73-3CD4-8F44-A9E3-BB51E92F360B}"/>
              </a:ext>
            </a:extLst>
          </p:cNvPr>
          <p:cNvCxnSpPr>
            <a:cxnSpLocks/>
            <a:stCxn id="8" idx="3"/>
            <a:endCxn id="18" idx="1"/>
          </p:cNvCxnSpPr>
          <p:nvPr/>
        </p:nvCxnSpPr>
        <p:spPr>
          <a:xfrm>
            <a:off x="3728864" y="3803632"/>
            <a:ext cx="1656184" cy="40190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F8D58AA3-643B-DE4D-A1B7-16ABE3EBA4EC}"/>
              </a:ext>
            </a:extLst>
          </p:cNvPr>
          <p:cNvCxnSpPr>
            <a:cxnSpLocks/>
            <a:stCxn id="8" idx="3"/>
            <a:endCxn id="19" idx="1"/>
          </p:cNvCxnSpPr>
          <p:nvPr/>
        </p:nvCxnSpPr>
        <p:spPr>
          <a:xfrm>
            <a:off x="3728864" y="3803632"/>
            <a:ext cx="1698348" cy="1298564"/>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sp>
        <p:nvSpPr>
          <p:cNvPr id="25" name="Rounded Rectangle 24">
            <a:extLst>
              <a:ext uri="{FF2B5EF4-FFF2-40B4-BE49-F238E27FC236}">
                <a16:creationId xmlns:a16="http://schemas.microsoft.com/office/drawing/2014/main" id="{B9EE37C8-0A46-7740-B2A8-7BFE0A84DDAA}"/>
              </a:ext>
            </a:extLst>
          </p:cNvPr>
          <p:cNvSpPr/>
          <p:nvPr/>
        </p:nvSpPr>
        <p:spPr>
          <a:xfrm>
            <a:off x="7436228" y="2114820"/>
            <a:ext cx="2269299" cy="576064"/>
          </a:xfrm>
          <a:prstGeom prst="roundRect">
            <a:avLst/>
          </a:prstGeom>
          <a:ln>
            <a:solidFill>
              <a:schemeClr val="bg1">
                <a:lumMod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291FD792-90AF-D24B-AC9F-CCB07A1D9296}"/>
              </a:ext>
            </a:extLst>
          </p:cNvPr>
          <p:cNvSpPr/>
          <p:nvPr/>
        </p:nvSpPr>
        <p:spPr>
          <a:xfrm>
            <a:off x="7436229" y="2991236"/>
            <a:ext cx="2269298" cy="576064"/>
          </a:xfrm>
          <a:prstGeom prst="roundRect">
            <a:avLst/>
          </a:prstGeom>
          <a:ln>
            <a:solidFill>
              <a:schemeClr val="bg1">
                <a:lumMod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833A9603-FC69-F14C-884E-4460D6C5B4CA}"/>
              </a:ext>
            </a:extLst>
          </p:cNvPr>
          <p:cNvSpPr/>
          <p:nvPr/>
        </p:nvSpPr>
        <p:spPr>
          <a:xfrm>
            <a:off x="7402667" y="3902700"/>
            <a:ext cx="2302860" cy="576064"/>
          </a:xfrm>
          <a:prstGeom prst="roundRect">
            <a:avLst/>
          </a:prstGeom>
          <a:ln>
            <a:solidFill>
              <a:schemeClr val="bg1">
                <a:lumMod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17E15296-459E-8247-9A8A-C49844AC5451}"/>
              </a:ext>
            </a:extLst>
          </p:cNvPr>
          <p:cNvSpPr/>
          <p:nvPr/>
        </p:nvSpPr>
        <p:spPr>
          <a:xfrm>
            <a:off x="7436229" y="4814164"/>
            <a:ext cx="2269298" cy="576064"/>
          </a:xfrm>
          <a:prstGeom prst="roundRect">
            <a:avLst/>
          </a:prstGeom>
          <a:ln>
            <a:solidFill>
              <a:schemeClr val="bg1">
                <a:lumMod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0" name="Rounded Rectangle 29">
            <a:extLst>
              <a:ext uri="{FF2B5EF4-FFF2-40B4-BE49-F238E27FC236}">
                <a16:creationId xmlns:a16="http://schemas.microsoft.com/office/drawing/2014/main" id="{106AC850-CE1E-4A44-982B-995FC7AA6DE4}"/>
              </a:ext>
            </a:extLst>
          </p:cNvPr>
          <p:cNvSpPr/>
          <p:nvPr/>
        </p:nvSpPr>
        <p:spPr>
          <a:xfrm>
            <a:off x="7487960" y="221862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39" name="Rounded Rectangle 38">
            <a:extLst>
              <a:ext uri="{FF2B5EF4-FFF2-40B4-BE49-F238E27FC236}">
                <a16:creationId xmlns:a16="http://schemas.microsoft.com/office/drawing/2014/main" id="{AF2A85A5-91C9-DD46-B3E1-48C80FE2B0AC}"/>
              </a:ext>
            </a:extLst>
          </p:cNvPr>
          <p:cNvSpPr/>
          <p:nvPr/>
        </p:nvSpPr>
        <p:spPr>
          <a:xfrm>
            <a:off x="8235680" y="221862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44" name="Rounded Rectangle 43">
            <a:extLst>
              <a:ext uri="{FF2B5EF4-FFF2-40B4-BE49-F238E27FC236}">
                <a16:creationId xmlns:a16="http://schemas.microsoft.com/office/drawing/2014/main" id="{F9F873BD-FD78-F048-B6FD-D1C0FCE162F6}"/>
              </a:ext>
            </a:extLst>
          </p:cNvPr>
          <p:cNvSpPr/>
          <p:nvPr/>
        </p:nvSpPr>
        <p:spPr>
          <a:xfrm>
            <a:off x="8980297" y="221862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1" name="Rounded Rectangle 50">
            <a:extLst>
              <a:ext uri="{FF2B5EF4-FFF2-40B4-BE49-F238E27FC236}">
                <a16:creationId xmlns:a16="http://schemas.microsoft.com/office/drawing/2014/main" id="{32711EAD-A036-B142-A271-34F416CDC4EE}"/>
              </a:ext>
            </a:extLst>
          </p:cNvPr>
          <p:cNvSpPr/>
          <p:nvPr/>
        </p:nvSpPr>
        <p:spPr>
          <a:xfrm>
            <a:off x="7487960" y="3118259"/>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2" name="Rounded Rectangle 51">
            <a:extLst>
              <a:ext uri="{FF2B5EF4-FFF2-40B4-BE49-F238E27FC236}">
                <a16:creationId xmlns:a16="http://schemas.microsoft.com/office/drawing/2014/main" id="{D4C4DDB4-A5D2-6D4A-99D3-A8627E1E5FDE}"/>
              </a:ext>
            </a:extLst>
          </p:cNvPr>
          <p:cNvSpPr/>
          <p:nvPr/>
        </p:nvSpPr>
        <p:spPr>
          <a:xfrm>
            <a:off x="8235680" y="3118259"/>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3" name="Rounded Rectangle 52">
            <a:extLst>
              <a:ext uri="{FF2B5EF4-FFF2-40B4-BE49-F238E27FC236}">
                <a16:creationId xmlns:a16="http://schemas.microsoft.com/office/drawing/2014/main" id="{1EA10AC8-0C1C-274F-869D-58C1BCB9B3F2}"/>
              </a:ext>
            </a:extLst>
          </p:cNvPr>
          <p:cNvSpPr/>
          <p:nvPr/>
        </p:nvSpPr>
        <p:spPr>
          <a:xfrm>
            <a:off x="8980297" y="3118259"/>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4" name="Rounded Rectangle 53">
            <a:extLst>
              <a:ext uri="{FF2B5EF4-FFF2-40B4-BE49-F238E27FC236}">
                <a16:creationId xmlns:a16="http://schemas.microsoft.com/office/drawing/2014/main" id="{1F91430D-2FAA-274D-8FCC-AB4EFE2F35D8}"/>
              </a:ext>
            </a:extLst>
          </p:cNvPr>
          <p:cNvSpPr/>
          <p:nvPr/>
        </p:nvSpPr>
        <p:spPr>
          <a:xfrm>
            <a:off x="7487960" y="4019656"/>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5" name="Rounded Rectangle 54">
            <a:extLst>
              <a:ext uri="{FF2B5EF4-FFF2-40B4-BE49-F238E27FC236}">
                <a16:creationId xmlns:a16="http://schemas.microsoft.com/office/drawing/2014/main" id="{CFA8E118-AD9E-F14F-8852-B508E5763D20}"/>
              </a:ext>
            </a:extLst>
          </p:cNvPr>
          <p:cNvSpPr/>
          <p:nvPr/>
        </p:nvSpPr>
        <p:spPr>
          <a:xfrm>
            <a:off x="8235680" y="4019656"/>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6" name="Rounded Rectangle 55">
            <a:extLst>
              <a:ext uri="{FF2B5EF4-FFF2-40B4-BE49-F238E27FC236}">
                <a16:creationId xmlns:a16="http://schemas.microsoft.com/office/drawing/2014/main" id="{8B713A2E-E17C-144F-9618-D1C5DF72CAD2}"/>
              </a:ext>
            </a:extLst>
          </p:cNvPr>
          <p:cNvSpPr/>
          <p:nvPr/>
        </p:nvSpPr>
        <p:spPr>
          <a:xfrm>
            <a:off x="8980297" y="4019656"/>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7" name="Rounded Rectangle 56">
            <a:extLst>
              <a:ext uri="{FF2B5EF4-FFF2-40B4-BE49-F238E27FC236}">
                <a16:creationId xmlns:a16="http://schemas.microsoft.com/office/drawing/2014/main" id="{DE18A8A8-839F-7641-B1C3-E357B8DDBFAE}"/>
              </a:ext>
            </a:extLst>
          </p:cNvPr>
          <p:cNvSpPr/>
          <p:nvPr/>
        </p:nvSpPr>
        <p:spPr>
          <a:xfrm>
            <a:off x="7487960" y="492366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8" name="Rounded Rectangle 57">
            <a:extLst>
              <a:ext uri="{FF2B5EF4-FFF2-40B4-BE49-F238E27FC236}">
                <a16:creationId xmlns:a16="http://schemas.microsoft.com/office/drawing/2014/main" id="{881373E6-7658-E746-862D-6D5EF620C1CB}"/>
              </a:ext>
            </a:extLst>
          </p:cNvPr>
          <p:cNvSpPr/>
          <p:nvPr/>
        </p:nvSpPr>
        <p:spPr>
          <a:xfrm>
            <a:off x="8235680" y="492366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sp>
        <p:nvSpPr>
          <p:cNvPr id="59" name="Rounded Rectangle 58">
            <a:extLst>
              <a:ext uri="{FF2B5EF4-FFF2-40B4-BE49-F238E27FC236}">
                <a16:creationId xmlns:a16="http://schemas.microsoft.com/office/drawing/2014/main" id="{1AFF01A0-E10A-8B4F-931F-BEB896A506DD}"/>
              </a:ext>
            </a:extLst>
          </p:cNvPr>
          <p:cNvSpPr/>
          <p:nvPr/>
        </p:nvSpPr>
        <p:spPr>
          <a:xfrm>
            <a:off x="8980297" y="4923663"/>
            <a:ext cx="654618" cy="357065"/>
          </a:xfrm>
          <a:prstGeom prst="roundRect">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Pod</a:t>
            </a:r>
            <a:endParaRPr lang="en-US" dirty="0"/>
          </a:p>
        </p:txBody>
      </p:sp>
      <p:cxnSp>
        <p:nvCxnSpPr>
          <p:cNvPr id="60" name="Straight Arrow Connector 59">
            <a:extLst>
              <a:ext uri="{FF2B5EF4-FFF2-40B4-BE49-F238E27FC236}">
                <a16:creationId xmlns:a16="http://schemas.microsoft.com/office/drawing/2014/main" id="{0796B0C0-9E24-7B4A-85DF-9DE9567718F7}"/>
              </a:ext>
            </a:extLst>
          </p:cNvPr>
          <p:cNvCxnSpPr>
            <a:cxnSpLocks/>
            <a:stCxn id="11" idx="3"/>
            <a:endCxn id="25" idx="1"/>
          </p:cNvCxnSpPr>
          <p:nvPr/>
        </p:nvCxnSpPr>
        <p:spPr>
          <a:xfrm>
            <a:off x="6753200" y="2402852"/>
            <a:ext cx="683028" cy="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3869873-9984-8E4A-9855-E45097F30170}"/>
              </a:ext>
            </a:extLst>
          </p:cNvPr>
          <p:cNvCxnSpPr>
            <a:cxnSpLocks/>
            <a:stCxn id="17" idx="3"/>
            <a:endCxn id="33" idx="1"/>
          </p:cNvCxnSpPr>
          <p:nvPr/>
        </p:nvCxnSpPr>
        <p:spPr>
          <a:xfrm flipV="1">
            <a:off x="6770753" y="3279268"/>
            <a:ext cx="665476" cy="2960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0472B85-B501-A844-983C-18D4E8CF0DB9}"/>
              </a:ext>
            </a:extLst>
          </p:cNvPr>
          <p:cNvCxnSpPr>
            <a:cxnSpLocks/>
            <a:stCxn id="18" idx="3"/>
            <a:endCxn id="34" idx="1"/>
          </p:cNvCxnSpPr>
          <p:nvPr/>
        </p:nvCxnSpPr>
        <p:spPr>
          <a:xfrm flipV="1">
            <a:off x="6753200" y="4190732"/>
            <a:ext cx="649467" cy="1480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E4E743E9-63EF-C74E-A6C3-67003CC3F87A}"/>
              </a:ext>
            </a:extLst>
          </p:cNvPr>
          <p:cNvCxnSpPr>
            <a:cxnSpLocks/>
            <a:stCxn id="19" idx="3"/>
            <a:endCxn id="35" idx="1"/>
          </p:cNvCxnSpPr>
          <p:nvPr/>
        </p:nvCxnSpPr>
        <p:spPr>
          <a:xfrm>
            <a:off x="6795364" y="5102196"/>
            <a:ext cx="640865" cy="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pic>
        <p:nvPicPr>
          <p:cNvPr id="71" name="Picture 70">
            <a:extLst>
              <a:ext uri="{FF2B5EF4-FFF2-40B4-BE49-F238E27FC236}">
                <a16:creationId xmlns:a16="http://schemas.microsoft.com/office/drawing/2014/main" id="{544843C5-61CD-9845-A1AD-F7337C2934E6}"/>
              </a:ext>
            </a:extLst>
          </p:cNvPr>
          <p:cNvPicPr>
            <a:picLocks noChangeAspect="1"/>
          </p:cNvPicPr>
          <p:nvPr/>
        </p:nvPicPr>
        <p:blipFill rotWithShape="1">
          <a:blip r:embed="rId3">
            <a:extLst>
              <a:ext uri="{28A0092B-C50C-407E-A947-70E740481C1C}">
                <a14:useLocalDpi xmlns:a14="http://schemas.microsoft.com/office/drawing/2010/main" val="0"/>
              </a:ext>
            </a:extLst>
          </a:blip>
          <a:srcRect l="12416" t="4725" r="4811"/>
          <a:stretch/>
        </p:blipFill>
        <p:spPr>
          <a:xfrm>
            <a:off x="560512" y="4567464"/>
            <a:ext cx="940211" cy="947936"/>
          </a:xfrm>
          <a:prstGeom prst="rect">
            <a:avLst/>
          </a:prstGeom>
        </p:spPr>
      </p:pic>
      <p:sp>
        <p:nvSpPr>
          <p:cNvPr id="72" name="TextBox 71">
            <a:extLst>
              <a:ext uri="{FF2B5EF4-FFF2-40B4-BE49-F238E27FC236}">
                <a16:creationId xmlns:a16="http://schemas.microsoft.com/office/drawing/2014/main" id="{28CA010A-1B2D-5641-AD33-A0610CAEEB8D}"/>
              </a:ext>
            </a:extLst>
          </p:cNvPr>
          <p:cNvSpPr txBox="1"/>
          <p:nvPr/>
        </p:nvSpPr>
        <p:spPr>
          <a:xfrm>
            <a:off x="601281" y="5435932"/>
            <a:ext cx="1152128" cy="369332"/>
          </a:xfrm>
          <a:prstGeom prst="rect">
            <a:avLst/>
          </a:prstGeom>
          <a:noFill/>
        </p:spPr>
        <p:txBody>
          <a:bodyPr wrap="square" rtlCol="0">
            <a:spAutoFit/>
          </a:bodyPr>
          <a:lstStyle/>
          <a:p>
            <a:r>
              <a:rPr lang="en-US" sz="1400" b="1" dirty="0"/>
              <a:t>Client3</a:t>
            </a:r>
            <a:r>
              <a:rPr lang="en-US" dirty="0"/>
              <a:t> </a:t>
            </a:r>
          </a:p>
        </p:txBody>
      </p:sp>
      <p:pic>
        <p:nvPicPr>
          <p:cNvPr id="73" name="Picture 72">
            <a:extLst>
              <a:ext uri="{FF2B5EF4-FFF2-40B4-BE49-F238E27FC236}">
                <a16:creationId xmlns:a16="http://schemas.microsoft.com/office/drawing/2014/main" id="{995B8EFB-87B8-EA4D-8AE0-CC21AAB9ADC1}"/>
              </a:ext>
            </a:extLst>
          </p:cNvPr>
          <p:cNvPicPr>
            <a:picLocks noChangeAspect="1"/>
          </p:cNvPicPr>
          <p:nvPr/>
        </p:nvPicPr>
        <p:blipFill rotWithShape="1">
          <a:blip r:embed="rId3">
            <a:extLst>
              <a:ext uri="{28A0092B-C50C-407E-A947-70E740481C1C}">
                <a14:useLocalDpi xmlns:a14="http://schemas.microsoft.com/office/drawing/2010/main" val="0"/>
              </a:ext>
            </a:extLst>
          </a:blip>
          <a:srcRect l="12416" t="4725" r="4811"/>
          <a:stretch/>
        </p:blipFill>
        <p:spPr>
          <a:xfrm>
            <a:off x="560512" y="2114820"/>
            <a:ext cx="940211" cy="947936"/>
          </a:xfrm>
          <a:prstGeom prst="rect">
            <a:avLst/>
          </a:prstGeom>
        </p:spPr>
      </p:pic>
      <p:sp>
        <p:nvSpPr>
          <p:cNvPr id="74" name="TextBox 73">
            <a:extLst>
              <a:ext uri="{FF2B5EF4-FFF2-40B4-BE49-F238E27FC236}">
                <a16:creationId xmlns:a16="http://schemas.microsoft.com/office/drawing/2014/main" id="{54F8D710-F0CF-5A48-8DF6-02992A67879C}"/>
              </a:ext>
            </a:extLst>
          </p:cNvPr>
          <p:cNvSpPr txBox="1"/>
          <p:nvPr/>
        </p:nvSpPr>
        <p:spPr>
          <a:xfrm>
            <a:off x="601281" y="2983288"/>
            <a:ext cx="1152128" cy="369332"/>
          </a:xfrm>
          <a:prstGeom prst="rect">
            <a:avLst/>
          </a:prstGeom>
          <a:noFill/>
        </p:spPr>
        <p:txBody>
          <a:bodyPr wrap="square" rtlCol="0">
            <a:spAutoFit/>
          </a:bodyPr>
          <a:lstStyle/>
          <a:p>
            <a:r>
              <a:rPr lang="en-US" sz="1400" b="1" dirty="0"/>
              <a:t>Client1</a:t>
            </a:r>
            <a:r>
              <a:rPr lang="en-US" dirty="0"/>
              <a:t> </a:t>
            </a:r>
          </a:p>
        </p:txBody>
      </p:sp>
      <p:cxnSp>
        <p:nvCxnSpPr>
          <p:cNvPr id="76" name="Straight Arrow Connector 75">
            <a:extLst>
              <a:ext uri="{FF2B5EF4-FFF2-40B4-BE49-F238E27FC236}">
                <a16:creationId xmlns:a16="http://schemas.microsoft.com/office/drawing/2014/main" id="{8722D654-D4AC-954A-9778-BFA4DBFFDA3C}"/>
              </a:ext>
            </a:extLst>
          </p:cNvPr>
          <p:cNvCxnSpPr>
            <a:cxnSpLocks/>
            <a:stCxn id="6" idx="3"/>
            <a:endCxn id="8" idx="1"/>
          </p:cNvCxnSpPr>
          <p:nvPr/>
        </p:nvCxnSpPr>
        <p:spPr>
          <a:xfrm>
            <a:off x="1500723" y="3803632"/>
            <a:ext cx="787981" cy="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98387A42-84D3-554E-9C35-E685F87B210D}"/>
              </a:ext>
            </a:extLst>
          </p:cNvPr>
          <p:cNvCxnSpPr>
            <a:cxnSpLocks/>
            <a:stCxn id="71" idx="3"/>
            <a:endCxn id="8" idx="1"/>
          </p:cNvCxnSpPr>
          <p:nvPr/>
        </p:nvCxnSpPr>
        <p:spPr>
          <a:xfrm flipV="1">
            <a:off x="1500723" y="3803632"/>
            <a:ext cx="787981" cy="1237800"/>
          </a:xfrm>
          <a:prstGeom prst="straightConnector1">
            <a:avLst/>
          </a:prstGeom>
          <a:ln w="28575">
            <a:solidFill>
              <a:srgbClr val="0E6D47"/>
            </a:solidFill>
            <a:tailEnd type="triangle"/>
          </a:ln>
        </p:spPr>
        <p:style>
          <a:lnRef idx="1">
            <a:schemeClr val="accent1"/>
          </a:lnRef>
          <a:fillRef idx="0">
            <a:schemeClr val="accent1"/>
          </a:fillRef>
          <a:effectRef idx="0">
            <a:schemeClr val="accent1"/>
          </a:effectRef>
          <a:fontRef idx="minor">
            <a:schemeClr val="tx1"/>
          </a:fontRef>
        </p:style>
      </p:cxnSp>
      <p:sp>
        <p:nvSpPr>
          <p:cNvPr id="82" name="Round Single Corner Rectangle 81">
            <a:extLst>
              <a:ext uri="{FF2B5EF4-FFF2-40B4-BE49-F238E27FC236}">
                <a16:creationId xmlns:a16="http://schemas.microsoft.com/office/drawing/2014/main" id="{F02E55EB-7E53-384E-A1DB-88495463215A}"/>
              </a:ext>
            </a:extLst>
          </p:cNvPr>
          <p:cNvSpPr/>
          <p:nvPr/>
        </p:nvSpPr>
        <p:spPr>
          <a:xfrm>
            <a:off x="2466671" y="4503703"/>
            <a:ext cx="1524488" cy="895515"/>
          </a:xfrm>
          <a:prstGeom prst="round1Rect">
            <a:avLst>
              <a:gd name="adj" fmla="val 23544"/>
            </a:avLst>
          </a:prstGeom>
          <a:solidFill>
            <a:schemeClr val="bg1"/>
          </a:solidFill>
          <a:ln>
            <a:solidFill>
              <a:srgbClr val="7030A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Routing</a:t>
            </a:r>
          </a:p>
          <a:p>
            <a:pPr algn="ctr"/>
            <a:endParaRPr lang="en-US" sz="400" dirty="0">
              <a:solidFill>
                <a:schemeClr val="tx1"/>
              </a:solidFill>
            </a:endParaRPr>
          </a:p>
          <a:p>
            <a:pPr algn="ctr"/>
            <a:r>
              <a:rPr lang="en-US" sz="1400" dirty="0">
                <a:solidFill>
                  <a:schemeClr val="tx1"/>
                </a:solidFill>
              </a:rPr>
              <a:t>Virtual Hosting</a:t>
            </a:r>
          </a:p>
          <a:p>
            <a:pPr algn="ctr"/>
            <a:endParaRPr lang="en-US" sz="400" dirty="0">
              <a:solidFill>
                <a:schemeClr val="tx1"/>
              </a:solidFill>
            </a:endParaRPr>
          </a:p>
          <a:p>
            <a:pPr algn="ctr"/>
            <a:r>
              <a:rPr lang="en-US" sz="1400" dirty="0">
                <a:solidFill>
                  <a:schemeClr val="tx1"/>
                </a:solidFill>
              </a:rPr>
              <a:t>TLS</a:t>
            </a:r>
          </a:p>
        </p:txBody>
      </p:sp>
      <p:cxnSp>
        <p:nvCxnSpPr>
          <p:cNvPr id="84" name="Curved Connector 83">
            <a:extLst>
              <a:ext uri="{FF2B5EF4-FFF2-40B4-BE49-F238E27FC236}">
                <a16:creationId xmlns:a16="http://schemas.microsoft.com/office/drawing/2014/main" id="{3A14FD31-6A47-0645-ACC5-DEA5D4E07896}"/>
              </a:ext>
            </a:extLst>
          </p:cNvPr>
          <p:cNvCxnSpPr>
            <a:stCxn id="82" idx="0"/>
            <a:endCxn id="8" idx="2"/>
          </p:cNvCxnSpPr>
          <p:nvPr/>
        </p:nvCxnSpPr>
        <p:spPr>
          <a:xfrm rot="16200000" flipV="1">
            <a:off x="2876827" y="4151614"/>
            <a:ext cx="484047" cy="220131"/>
          </a:xfrm>
          <a:prstGeom prst="curvedConnector3">
            <a:avLst>
              <a:gd name="adj1" fmla="val 50000"/>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5E6B947C-ED5B-2E43-B2D1-01B8EB9A43EE}"/>
              </a:ext>
            </a:extLst>
          </p:cNvPr>
          <p:cNvSpPr txBox="1"/>
          <p:nvPr/>
        </p:nvSpPr>
        <p:spPr>
          <a:xfrm rot="19078355">
            <a:off x="3660087" y="2779154"/>
            <a:ext cx="1737108" cy="276999"/>
          </a:xfrm>
          <a:prstGeom prst="rect">
            <a:avLst/>
          </a:prstGeom>
          <a:noFill/>
        </p:spPr>
        <p:txBody>
          <a:bodyPr wrap="square" rtlCol="0">
            <a:spAutoFit/>
          </a:bodyPr>
          <a:lstStyle/>
          <a:p>
            <a:r>
              <a:rPr lang="en-US" sz="1200" b="1" dirty="0"/>
              <a:t>/service1</a:t>
            </a:r>
            <a:endParaRPr lang="en-US" sz="1600" dirty="0"/>
          </a:p>
        </p:txBody>
      </p:sp>
      <p:sp>
        <p:nvSpPr>
          <p:cNvPr id="91" name="TextBox 90">
            <a:extLst>
              <a:ext uri="{FF2B5EF4-FFF2-40B4-BE49-F238E27FC236}">
                <a16:creationId xmlns:a16="http://schemas.microsoft.com/office/drawing/2014/main" id="{D80E5961-B946-5F41-B1B4-A6CDFC6C1650}"/>
              </a:ext>
            </a:extLst>
          </p:cNvPr>
          <p:cNvSpPr txBox="1"/>
          <p:nvPr/>
        </p:nvSpPr>
        <p:spPr>
          <a:xfrm rot="20705485">
            <a:off x="4152304" y="3162890"/>
            <a:ext cx="1737108" cy="276999"/>
          </a:xfrm>
          <a:prstGeom prst="rect">
            <a:avLst/>
          </a:prstGeom>
          <a:noFill/>
        </p:spPr>
        <p:txBody>
          <a:bodyPr wrap="square" rtlCol="0">
            <a:spAutoFit/>
          </a:bodyPr>
          <a:lstStyle/>
          <a:p>
            <a:r>
              <a:rPr lang="en-US" sz="1200" b="1" dirty="0"/>
              <a:t>/service2</a:t>
            </a:r>
            <a:endParaRPr lang="en-US" sz="1600" dirty="0"/>
          </a:p>
        </p:txBody>
      </p:sp>
      <p:sp>
        <p:nvSpPr>
          <p:cNvPr id="92" name="TextBox 91">
            <a:extLst>
              <a:ext uri="{FF2B5EF4-FFF2-40B4-BE49-F238E27FC236}">
                <a16:creationId xmlns:a16="http://schemas.microsoft.com/office/drawing/2014/main" id="{BB0AAD1B-2166-7F41-8F92-C72CAB061BDD}"/>
              </a:ext>
            </a:extLst>
          </p:cNvPr>
          <p:cNvSpPr txBox="1"/>
          <p:nvPr/>
        </p:nvSpPr>
        <p:spPr>
          <a:xfrm rot="786960">
            <a:off x="4216979" y="3884081"/>
            <a:ext cx="1737108" cy="276999"/>
          </a:xfrm>
          <a:prstGeom prst="rect">
            <a:avLst/>
          </a:prstGeom>
          <a:noFill/>
        </p:spPr>
        <p:txBody>
          <a:bodyPr wrap="square" rtlCol="0">
            <a:spAutoFit/>
          </a:bodyPr>
          <a:lstStyle/>
          <a:p>
            <a:r>
              <a:rPr lang="en-US" sz="1200" b="1" dirty="0"/>
              <a:t>/service3</a:t>
            </a:r>
            <a:endParaRPr lang="en-US" sz="1600" dirty="0"/>
          </a:p>
        </p:txBody>
      </p:sp>
      <p:sp>
        <p:nvSpPr>
          <p:cNvPr id="93" name="TextBox 92">
            <a:extLst>
              <a:ext uri="{FF2B5EF4-FFF2-40B4-BE49-F238E27FC236}">
                <a16:creationId xmlns:a16="http://schemas.microsoft.com/office/drawing/2014/main" id="{1A56CD66-F33F-F745-A83B-EDAE9149BC17}"/>
              </a:ext>
            </a:extLst>
          </p:cNvPr>
          <p:cNvSpPr txBox="1"/>
          <p:nvPr/>
        </p:nvSpPr>
        <p:spPr>
          <a:xfrm rot="2214348">
            <a:off x="4027670" y="4416140"/>
            <a:ext cx="1737108" cy="276999"/>
          </a:xfrm>
          <a:prstGeom prst="rect">
            <a:avLst/>
          </a:prstGeom>
          <a:noFill/>
        </p:spPr>
        <p:txBody>
          <a:bodyPr wrap="square" rtlCol="0">
            <a:spAutoFit/>
          </a:bodyPr>
          <a:lstStyle/>
          <a:p>
            <a:r>
              <a:rPr lang="en-US" sz="1200" b="1" dirty="0"/>
              <a:t>/service4</a:t>
            </a:r>
            <a:endParaRPr lang="en-US" sz="1600" dirty="0"/>
          </a:p>
        </p:txBody>
      </p:sp>
      <p:sp>
        <p:nvSpPr>
          <p:cNvPr id="94" name="Right Brace 93">
            <a:extLst>
              <a:ext uri="{FF2B5EF4-FFF2-40B4-BE49-F238E27FC236}">
                <a16:creationId xmlns:a16="http://schemas.microsoft.com/office/drawing/2014/main" id="{AD5DA8E1-B483-4B4F-B784-4A92DD108FA7}"/>
              </a:ext>
            </a:extLst>
          </p:cNvPr>
          <p:cNvSpPr/>
          <p:nvPr/>
        </p:nvSpPr>
        <p:spPr>
          <a:xfrm rot="2873917">
            <a:off x="4062129" y="1879908"/>
            <a:ext cx="443197" cy="1785955"/>
          </a:xfrm>
          <a:prstGeom prst="rightBrace">
            <a:avLst>
              <a:gd name="adj1" fmla="val 10608"/>
              <a:gd name="adj2" fmla="val 5227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TextBox 94">
            <a:extLst>
              <a:ext uri="{FF2B5EF4-FFF2-40B4-BE49-F238E27FC236}">
                <a16:creationId xmlns:a16="http://schemas.microsoft.com/office/drawing/2014/main" id="{1EA7896B-89DA-8643-A752-4EFC98B49836}"/>
              </a:ext>
            </a:extLst>
          </p:cNvPr>
          <p:cNvSpPr txBox="1"/>
          <p:nvPr/>
        </p:nvSpPr>
        <p:spPr>
          <a:xfrm rot="18935655">
            <a:off x="3274628" y="2522090"/>
            <a:ext cx="1737108" cy="261610"/>
          </a:xfrm>
          <a:prstGeom prst="rect">
            <a:avLst/>
          </a:prstGeom>
          <a:noFill/>
        </p:spPr>
        <p:txBody>
          <a:bodyPr wrap="square" rtlCol="0">
            <a:spAutoFit/>
          </a:bodyPr>
          <a:lstStyle/>
          <a:p>
            <a:r>
              <a:rPr lang="en-US" sz="1100" b="1" dirty="0"/>
              <a:t>Auto Load Balancing</a:t>
            </a:r>
            <a:endParaRPr lang="en-US" sz="1400" dirty="0"/>
          </a:p>
        </p:txBody>
      </p:sp>
    </p:spTree>
    <p:extLst>
      <p:ext uri="{BB962C8B-B14F-4D97-AF65-F5344CB8AC3E}">
        <p14:creationId xmlns:p14="http://schemas.microsoft.com/office/powerpoint/2010/main" val="28995257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8. Kubo Ingress Service (2/2)</a:t>
            </a:r>
            <a:br>
              <a:rPr kumimoji="1" lang="en-US" altLang="ko-KR" dirty="0"/>
            </a:br>
            <a:r>
              <a:rPr kumimoji="1" lang="en-US" altLang="ko-KR" dirty="0"/>
              <a:t>  - Nginx Architecture (2/2)</a:t>
            </a:r>
          </a:p>
        </p:txBody>
      </p:sp>
      <p:pic>
        <p:nvPicPr>
          <p:cNvPr id="3" name="Picture 2">
            <a:extLst>
              <a:ext uri="{FF2B5EF4-FFF2-40B4-BE49-F238E27FC236}">
                <a16:creationId xmlns:a16="http://schemas.microsoft.com/office/drawing/2014/main" id="{CD76EBE8-8B20-314F-9308-2E12B8ED6441}"/>
              </a:ext>
            </a:extLst>
          </p:cNvPr>
          <p:cNvPicPr>
            <a:picLocks noChangeAspect="1"/>
          </p:cNvPicPr>
          <p:nvPr/>
        </p:nvPicPr>
        <p:blipFill rotWithShape="1">
          <a:blip r:embed="rId3"/>
          <a:srcRect l="4206" t="6564" r="4204" b="6564"/>
          <a:stretch/>
        </p:blipFill>
        <p:spPr>
          <a:xfrm>
            <a:off x="1568624" y="952153"/>
            <a:ext cx="7416824" cy="4709095"/>
          </a:xfrm>
          <a:prstGeom prst="rect">
            <a:avLst/>
          </a:prstGeom>
        </p:spPr>
      </p:pic>
      <p:sp>
        <p:nvSpPr>
          <p:cNvPr id="4" name="Rectangle 3">
            <a:extLst>
              <a:ext uri="{FF2B5EF4-FFF2-40B4-BE49-F238E27FC236}">
                <a16:creationId xmlns:a16="http://schemas.microsoft.com/office/drawing/2014/main" id="{1F52EBBF-7D30-314D-8A3A-A087494DFDC6}"/>
              </a:ext>
            </a:extLst>
          </p:cNvPr>
          <p:cNvSpPr/>
          <p:nvPr/>
        </p:nvSpPr>
        <p:spPr>
          <a:xfrm>
            <a:off x="3296816" y="2636912"/>
            <a:ext cx="1656184" cy="3600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a:solidFill>
                  <a:schemeClr val="tx1"/>
                </a:solidFill>
              </a:rPr>
              <a:t>Cloud L4 LB</a:t>
            </a:r>
          </a:p>
        </p:txBody>
      </p:sp>
      <p:sp>
        <p:nvSpPr>
          <p:cNvPr id="65" name="TextBox 64">
            <a:extLst>
              <a:ext uri="{FF2B5EF4-FFF2-40B4-BE49-F238E27FC236}">
                <a16:creationId xmlns:a16="http://schemas.microsoft.com/office/drawing/2014/main" id="{822F9046-9633-D24B-A0F2-05880C91218F}"/>
              </a:ext>
            </a:extLst>
          </p:cNvPr>
          <p:cNvSpPr txBox="1"/>
          <p:nvPr/>
        </p:nvSpPr>
        <p:spPr>
          <a:xfrm>
            <a:off x="1208584" y="6093296"/>
            <a:ext cx="7776864" cy="27699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To deploy Nginx Ingress follow  </a:t>
            </a:r>
            <a:r>
              <a:rPr lang="en-US" sz="1200" dirty="0">
                <a:solidFill>
                  <a:srgbClr val="FF0000"/>
                </a:solidFill>
                <a:hlinkClick r:id="rId4"/>
              </a:rPr>
              <a:t>Nginx-Ingress-Controller</a:t>
            </a:r>
            <a:r>
              <a:rPr lang="en-US" sz="1200" dirty="0">
                <a:solidFill>
                  <a:srgbClr val="FF0000"/>
                </a:solidFill>
              </a:rPr>
              <a:t>, </a:t>
            </a:r>
            <a:r>
              <a:rPr lang="en-US" sz="1200" dirty="0">
                <a:solidFill>
                  <a:srgbClr val="FF0000"/>
                </a:solidFill>
                <a:hlinkClick r:id="rId5"/>
              </a:rPr>
              <a:t>Tutorial1</a:t>
            </a:r>
            <a:r>
              <a:rPr lang="en-US" sz="1200" dirty="0">
                <a:solidFill>
                  <a:srgbClr val="FF0000"/>
                </a:solidFill>
              </a:rPr>
              <a:t> </a:t>
            </a:r>
          </a:p>
        </p:txBody>
      </p:sp>
    </p:spTree>
    <p:extLst>
      <p:ext uri="{BB962C8B-B14F-4D97-AF65-F5344CB8AC3E}">
        <p14:creationId xmlns:p14="http://schemas.microsoft.com/office/powerpoint/2010/main" val="1234962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95"/>
          <p:cNvSpPr>
            <a:spLocks noChangeArrowheads="1"/>
          </p:cNvSpPr>
          <p:nvPr/>
        </p:nvSpPr>
        <p:spPr bwMode="auto">
          <a:xfrm>
            <a:off x="4335353" y="1691947"/>
            <a:ext cx="5055558" cy="3698000"/>
          </a:xfrm>
          <a:prstGeom prst="rect">
            <a:avLst/>
          </a:prstGeom>
        </p:spPr>
        <p:txBody>
          <a:bodyPr wrap="square">
            <a:spAutoFit/>
          </a:bodyPr>
          <a:lstStyle/>
          <a:p>
            <a:pPr marL="342900" indent="-342900" fontAlgn="base">
              <a:lnSpc>
                <a:spcPct val="120000"/>
              </a:lnSpc>
              <a:spcBef>
                <a:spcPts val="300"/>
              </a:spcBef>
              <a:spcAft>
                <a:spcPct val="0"/>
              </a:spcAft>
              <a:buClr>
                <a:srgbClr val="7E0000"/>
              </a:buClr>
              <a:buAutoNum type="arabicPeriod"/>
            </a:pPr>
            <a:r>
              <a:rPr kumimoji="1" lang="en-US" altLang="ko-KR" sz="1600" b="1" spc="-50" dirty="0">
                <a:latin typeface="맑은 고딕" pitchFamily="50" charset="-127"/>
                <a:ea typeface="맑은 고딕" pitchFamily="50" charset="-127"/>
              </a:rPr>
              <a:t>Kubernetes Architecture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Architecture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Bosh CPI and Kubo CP Relation Architecture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HA Kubernetes Architecture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HA Architecture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Volume Service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Secret Service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Ingress Service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ConfigMap Service</a:t>
            </a:r>
          </a:p>
          <a:p>
            <a:pPr marL="342900" indent="-342900" fontAlgn="base">
              <a:lnSpc>
                <a:spcPct val="120000"/>
              </a:lnSpc>
              <a:spcBef>
                <a:spcPts val="300"/>
              </a:spcBef>
              <a:spcAft>
                <a:spcPct val="0"/>
              </a:spcAft>
              <a:buClr>
                <a:srgbClr val="7E0000"/>
              </a:buClr>
              <a:buFont typeface="+mj-lt"/>
              <a:buAutoNum type="arabicPeriod" startAt="2"/>
            </a:pPr>
            <a:r>
              <a:rPr kumimoji="1" lang="en-US" altLang="ko-KR" sz="1600" b="1" spc="-50" dirty="0">
                <a:latin typeface="맑은 고딕" pitchFamily="50" charset="-127"/>
                <a:ea typeface="맑은 고딕" pitchFamily="50" charset="-127"/>
              </a:rPr>
              <a:t>Kubo Stateful Sets</a:t>
            </a:r>
          </a:p>
          <a:p>
            <a:pPr fontAlgn="base">
              <a:lnSpc>
                <a:spcPct val="120000"/>
              </a:lnSpc>
              <a:spcBef>
                <a:spcPts val="300"/>
              </a:spcBef>
              <a:spcAft>
                <a:spcPct val="0"/>
              </a:spcAft>
              <a:buClr>
                <a:srgbClr val="7E0000"/>
              </a:buClr>
            </a:pPr>
            <a:r>
              <a:rPr kumimoji="1" lang="en-US" altLang="ko-KR" sz="1600" b="1" spc="-50" dirty="0">
                <a:latin typeface="맑은 고딕" pitchFamily="50" charset="-127"/>
                <a:ea typeface="맑은 고딕" pitchFamily="50" charset="-127"/>
              </a:rPr>
              <a:t>         </a:t>
            </a:r>
          </a:p>
        </p:txBody>
      </p:sp>
      <p:cxnSp>
        <p:nvCxnSpPr>
          <p:cNvPr id="3" name="직선 연결선 2"/>
          <p:cNvCxnSpPr>
            <a:cxnSpLocks/>
          </p:cNvCxnSpPr>
          <p:nvPr/>
        </p:nvCxnSpPr>
        <p:spPr>
          <a:xfrm>
            <a:off x="4225156" y="1556792"/>
            <a:ext cx="0" cy="352839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76536" y="548680"/>
            <a:ext cx="5492704" cy="646331"/>
          </a:xfrm>
          <a:prstGeom prst="rect">
            <a:avLst/>
          </a:prstGeom>
          <a:noFill/>
        </p:spPr>
        <p:txBody>
          <a:bodyPr wrap="square" rtlCol="0">
            <a:spAutoFit/>
          </a:bodyPr>
          <a:lstStyle/>
          <a:p>
            <a:pPr algn="r"/>
            <a:r>
              <a:rPr lang="en-US" altLang="ko-KR" sz="3600" b="1" dirty="0">
                <a:solidFill>
                  <a:srgbClr val="7E0000"/>
                </a:solidFill>
                <a:latin typeface="맑은 고딕" pitchFamily="50" charset="-127"/>
                <a:ea typeface="맑은 고딕" pitchFamily="50" charset="-127"/>
              </a:rPr>
              <a:t>Agenda</a:t>
            </a:r>
          </a:p>
        </p:txBody>
      </p:sp>
    </p:spTree>
    <p:extLst>
      <p:ext uri="{BB962C8B-B14F-4D97-AF65-F5344CB8AC3E}">
        <p14:creationId xmlns:p14="http://schemas.microsoft.com/office/powerpoint/2010/main" val="2411903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11E0AE-381E-FC4A-9654-17C06FB0D7BF}"/>
              </a:ext>
            </a:extLst>
          </p:cNvPr>
          <p:cNvPicPr>
            <a:picLocks noChangeAspect="1"/>
          </p:cNvPicPr>
          <p:nvPr/>
        </p:nvPicPr>
        <p:blipFill>
          <a:blip r:embed="rId3"/>
          <a:stretch>
            <a:fillRect/>
          </a:stretch>
        </p:blipFill>
        <p:spPr>
          <a:xfrm>
            <a:off x="1208584" y="836712"/>
            <a:ext cx="2635565" cy="3871161"/>
          </a:xfrm>
          <a:prstGeom prst="rect">
            <a:avLst/>
          </a:prstGeom>
        </p:spPr>
      </p:pic>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8. Kubo ConfigMap Service (1/2)</a:t>
            </a:r>
            <a:br>
              <a:rPr kumimoji="1" lang="en-US" altLang="ko-KR" dirty="0"/>
            </a:br>
            <a:r>
              <a:rPr kumimoji="1" lang="en-US" altLang="ko-KR" dirty="0"/>
              <a:t>  - ConfigMap Architecture </a:t>
            </a:r>
          </a:p>
        </p:txBody>
      </p:sp>
      <p:sp>
        <p:nvSpPr>
          <p:cNvPr id="40" name="타원 8">
            <a:extLst>
              <a:ext uri="{FF2B5EF4-FFF2-40B4-BE49-F238E27FC236}">
                <a16:creationId xmlns:a16="http://schemas.microsoft.com/office/drawing/2014/main" id="{753F771C-422B-C64C-BF55-8851287DE34D}"/>
              </a:ext>
            </a:extLst>
          </p:cNvPr>
          <p:cNvSpPr/>
          <p:nvPr/>
        </p:nvSpPr>
        <p:spPr>
          <a:xfrm>
            <a:off x="1529665" y="908720"/>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41" name="타원 8">
            <a:extLst>
              <a:ext uri="{FF2B5EF4-FFF2-40B4-BE49-F238E27FC236}">
                <a16:creationId xmlns:a16="http://schemas.microsoft.com/office/drawing/2014/main" id="{E5F69674-35EC-164A-B3AD-39A921B199B6}"/>
              </a:ext>
            </a:extLst>
          </p:cNvPr>
          <p:cNvSpPr/>
          <p:nvPr/>
        </p:nvSpPr>
        <p:spPr>
          <a:xfrm>
            <a:off x="3296816" y="159527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42" name="타원 8">
            <a:extLst>
              <a:ext uri="{FF2B5EF4-FFF2-40B4-BE49-F238E27FC236}">
                <a16:creationId xmlns:a16="http://schemas.microsoft.com/office/drawing/2014/main" id="{66635381-DCE1-4546-AB74-E5112B6B95A4}"/>
              </a:ext>
            </a:extLst>
          </p:cNvPr>
          <p:cNvSpPr/>
          <p:nvPr/>
        </p:nvSpPr>
        <p:spPr>
          <a:xfrm>
            <a:off x="1208584" y="159527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sp>
        <p:nvSpPr>
          <p:cNvPr id="43" name="타원 8">
            <a:extLst>
              <a:ext uri="{FF2B5EF4-FFF2-40B4-BE49-F238E27FC236}">
                <a16:creationId xmlns:a16="http://schemas.microsoft.com/office/drawing/2014/main" id="{8D2A5680-2D3F-464F-A7D8-BCE6EA74551D}"/>
              </a:ext>
            </a:extLst>
          </p:cNvPr>
          <p:cNvSpPr/>
          <p:nvPr/>
        </p:nvSpPr>
        <p:spPr>
          <a:xfrm>
            <a:off x="3296816" y="4043546"/>
            <a:ext cx="209783" cy="209783"/>
          </a:xfrm>
          <a:prstGeom prst="ellipse">
            <a:avLst/>
          </a:prstGeom>
          <a:solidFill>
            <a:schemeClr val="bg1"/>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tx1"/>
                </a:solidFill>
                <a:latin typeface="맑은 고딕" pitchFamily="50" charset="-127"/>
                <a:ea typeface="맑은 고딕" pitchFamily="50" charset="-127"/>
              </a:rPr>
              <a:t>3</a:t>
            </a:r>
            <a:endParaRPr lang="ko-KR" altLang="en-US" sz="1100" b="1" dirty="0">
              <a:solidFill>
                <a:schemeClr val="tx1"/>
              </a:solidFill>
              <a:latin typeface="맑은 고딕" pitchFamily="50" charset="-127"/>
              <a:ea typeface="맑은 고딕" pitchFamily="50" charset="-127"/>
            </a:endParaRPr>
          </a:p>
        </p:txBody>
      </p:sp>
      <p:sp>
        <p:nvSpPr>
          <p:cNvPr id="10" name="TextBox 9">
            <a:extLst>
              <a:ext uri="{FF2B5EF4-FFF2-40B4-BE49-F238E27FC236}">
                <a16:creationId xmlns:a16="http://schemas.microsoft.com/office/drawing/2014/main" id="{DDAC2E1D-86CA-4041-AAAF-B01095856180}"/>
              </a:ext>
            </a:extLst>
          </p:cNvPr>
          <p:cNvSpPr txBox="1"/>
          <p:nvPr/>
        </p:nvSpPr>
        <p:spPr>
          <a:xfrm>
            <a:off x="4097189" y="1988840"/>
            <a:ext cx="5839752" cy="2585323"/>
          </a:xfrm>
          <a:prstGeom prst="rect">
            <a:avLst/>
          </a:prstGeom>
          <a:noFill/>
        </p:spPr>
        <p:txBody>
          <a:bodyPr wrap="square" rtlCol="0">
            <a:spAutoFit/>
          </a:bodyPr>
          <a:lstStyle/>
          <a:p>
            <a:pPr marL="285750" indent="-285750">
              <a:buFont typeface="Wingdings" pitchFamily="2" charset="2"/>
              <a:buChar char="ü"/>
            </a:pPr>
            <a:r>
              <a:rPr lang="en-US" dirty="0"/>
              <a:t>Configuration parameters are not secret, can be    put in ConfigMap.</a:t>
            </a:r>
          </a:p>
          <a:p>
            <a:pPr marL="285750" indent="-285750">
              <a:buFont typeface="Wingdings" pitchFamily="2" charset="2"/>
              <a:buChar char="ü"/>
            </a:pPr>
            <a:r>
              <a:rPr lang="en-US" dirty="0"/>
              <a:t>Input is again key-value pairs</a:t>
            </a:r>
          </a:p>
          <a:p>
            <a:pPr marL="285750" indent="-285750">
              <a:buFont typeface="Wingdings" pitchFamily="2" charset="2"/>
              <a:buChar char="ü"/>
            </a:pPr>
            <a:r>
              <a:rPr lang="en-US" dirty="0"/>
              <a:t>ConfigMap key-value pairs can be read by the app using:</a:t>
            </a:r>
          </a:p>
          <a:p>
            <a:r>
              <a:rPr lang="en-US" dirty="0"/>
              <a:t>	1) Environment Variables.</a:t>
            </a:r>
          </a:p>
          <a:p>
            <a:r>
              <a:rPr lang="en-US" dirty="0"/>
              <a:t>           2) cli arguments in the pod config.</a:t>
            </a:r>
          </a:p>
          <a:p>
            <a:r>
              <a:rPr lang="en-US" dirty="0"/>
              <a:t>           3) Using Volumes</a:t>
            </a:r>
          </a:p>
          <a:p>
            <a:pPr marL="285750" indent="-285750">
              <a:buFont typeface="Wingdings" pitchFamily="2" charset="2"/>
              <a:buChar char="ü"/>
            </a:pPr>
            <a:endParaRPr lang="en-US" dirty="0"/>
          </a:p>
        </p:txBody>
      </p:sp>
      <p:sp>
        <p:nvSpPr>
          <p:cNvPr id="11" name="TextBox 10">
            <a:extLst>
              <a:ext uri="{FF2B5EF4-FFF2-40B4-BE49-F238E27FC236}">
                <a16:creationId xmlns:a16="http://schemas.microsoft.com/office/drawing/2014/main" id="{F58F002D-AA9D-DE40-91EE-A959A0F08678}"/>
              </a:ext>
            </a:extLst>
          </p:cNvPr>
          <p:cNvSpPr txBox="1"/>
          <p:nvPr/>
        </p:nvSpPr>
        <p:spPr>
          <a:xfrm>
            <a:off x="1230153" y="5327934"/>
            <a:ext cx="7776864" cy="52322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400" dirty="0">
                <a:solidFill>
                  <a:srgbClr val="FF0000"/>
                </a:solidFill>
              </a:rPr>
              <a:t>Note: This section documentation is targeted only using </a:t>
            </a:r>
            <a:r>
              <a:rPr lang="en-US" sz="1400" dirty="0" err="1">
                <a:solidFill>
                  <a:srgbClr val="FF0000"/>
                </a:solidFill>
              </a:rPr>
              <a:t>yaml</a:t>
            </a:r>
            <a:r>
              <a:rPr lang="en-US" sz="1400" dirty="0">
                <a:solidFill>
                  <a:srgbClr val="FF0000"/>
                </a:solidFill>
              </a:rPr>
              <a:t> and volumes. For detail           information please visit </a:t>
            </a:r>
            <a:r>
              <a:rPr lang="en-US" sz="1400" dirty="0">
                <a:solidFill>
                  <a:srgbClr val="FF0000"/>
                </a:solidFill>
                <a:hlinkClick r:id="rId4"/>
              </a:rPr>
              <a:t>ConfigMap</a:t>
            </a:r>
            <a:r>
              <a:rPr lang="en-US" sz="1400" dirty="0">
                <a:solidFill>
                  <a:srgbClr val="FF0000"/>
                </a:solidFill>
              </a:rPr>
              <a:t>.</a:t>
            </a:r>
          </a:p>
        </p:txBody>
      </p:sp>
    </p:spTree>
    <p:extLst>
      <p:ext uri="{BB962C8B-B14F-4D97-AF65-F5344CB8AC3E}">
        <p14:creationId xmlns:p14="http://schemas.microsoft.com/office/powerpoint/2010/main" val="34627244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2" y="91697"/>
            <a:ext cx="8725119"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8. Kubo ConfigMap Service (2/2)</a:t>
            </a:r>
            <a:br>
              <a:rPr kumimoji="1" lang="en-US" altLang="ko-KR" dirty="0"/>
            </a:br>
            <a:r>
              <a:rPr kumimoji="1" lang="en-US" altLang="ko-KR" dirty="0"/>
              <a:t>  - Creating Config Maps and binding to app</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43" name="TextBox 42">
            <a:extLst>
              <a:ext uri="{FF2B5EF4-FFF2-40B4-BE49-F238E27FC236}">
                <a16:creationId xmlns:a16="http://schemas.microsoft.com/office/drawing/2014/main" id="{72CF3EC0-BCD0-8C47-B834-2D4F90513F0A}"/>
              </a:ext>
            </a:extLst>
          </p:cNvPr>
          <p:cNvSpPr txBox="1"/>
          <p:nvPr/>
        </p:nvSpPr>
        <p:spPr>
          <a:xfrm>
            <a:off x="1984339" y="836712"/>
            <a:ext cx="3120534" cy="307777"/>
          </a:xfrm>
          <a:prstGeom prst="rect">
            <a:avLst/>
          </a:prstGeom>
          <a:noFill/>
        </p:spPr>
        <p:txBody>
          <a:bodyPr wrap="none" rtlCol="0">
            <a:spAutoFit/>
          </a:bodyPr>
          <a:lstStyle/>
          <a:p>
            <a:r>
              <a:rPr lang="en-US" altLang="ko-KR" sz="1400" dirty="0"/>
              <a:t>1. Create and Edit Nginx Config File</a:t>
            </a:r>
            <a:endParaRPr lang="ko-KR" altLang="en-US" sz="1400" dirty="0"/>
          </a:p>
        </p:txBody>
      </p:sp>
      <p:sp>
        <p:nvSpPr>
          <p:cNvPr id="48" name="TextBox 47">
            <a:extLst>
              <a:ext uri="{FF2B5EF4-FFF2-40B4-BE49-F238E27FC236}">
                <a16:creationId xmlns:a16="http://schemas.microsoft.com/office/drawing/2014/main" id="{238390B3-28E9-A54C-9493-8DAE86BEEFFF}"/>
              </a:ext>
            </a:extLst>
          </p:cNvPr>
          <p:cNvSpPr txBox="1"/>
          <p:nvPr/>
        </p:nvSpPr>
        <p:spPr>
          <a:xfrm>
            <a:off x="2336374" y="1169265"/>
            <a:ext cx="3312368" cy="2862322"/>
          </a:xfrm>
          <a:prstGeom prst="rect">
            <a:avLst/>
          </a:prstGeom>
          <a:noFill/>
        </p:spPr>
        <p:txBody>
          <a:bodyPr wrap="square" rtlCol="0">
            <a:spAutoFit/>
          </a:bodyPr>
          <a:lstStyle/>
          <a:p>
            <a:r>
              <a:rPr lang="en-US" altLang="ko-KR" sz="1200" dirty="0"/>
              <a:t>$ vi </a:t>
            </a:r>
            <a:r>
              <a:rPr lang="en-US" altLang="ko-KR" sz="1200" dirty="0" err="1"/>
              <a:t>reverseproxy.conf</a:t>
            </a:r>
            <a:endParaRPr lang="en-US" altLang="ko-KR" sz="1200" dirty="0"/>
          </a:p>
          <a:p>
            <a:r>
              <a:rPr lang="en-US" altLang="ko-KR" sz="1200" dirty="0"/>
              <a:t>server {</a:t>
            </a:r>
          </a:p>
          <a:p>
            <a:r>
              <a:rPr lang="en-US" altLang="ko-KR" sz="1200" dirty="0"/>
              <a:t>    listen       80;</a:t>
            </a:r>
          </a:p>
          <a:p>
            <a:r>
              <a:rPr lang="en-US" altLang="ko-KR" sz="1200" dirty="0"/>
              <a:t>    </a:t>
            </a:r>
            <a:r>
              <a:rPr lang="en-US" altLang="ko-KR" sz="1200" dirty="0" err="1"/>
              <a:t>server_name</a:t>
            </a:r>
            <a:r>
              <a:rPr lang="en-US" altLang="ko-KR" sz="1200" dirty="0"/>
              <a:t>  localhost;</a:t>
            </a:r>
            <a:br>
              <a:rPr lang="en-US" altLang="ko-KR" sz="1200" dirty="0"/>
            </a:br>
            <a:endParaRPr lang="en-US" altLang="ko-KR" sz="1200" dirty="0"/>
          </a:p>
          <a:p>
            <a:r>
              <a:rPr lang="en-US" altLang="ko-KR" sz="1200" dirty="0"/>
              <a:t>    location / {</a:t>
            </a:r>
          </a:p>
          <a:p>
            <a:r>
              <a:rPr lang="en-US" altLang="ko-KR" sz="1200" dirty="0"/>
              <a:t>        </a:t>
            </a:r>
            <a:r>
              <a:rPr lang="en-US" altLang="ko-KR" sz="1200" dirty="0" err="1"/>
              <a:t>proxy_bind</a:t>
            </a:r>
            <a:r>
              <a:rPr lang="en-US" altLang="ko-KR" sz="1200" dirty="0"/>
              <a:t> 127.0.0.1;</a:t>
            </a:r>
          </a:p>
          <a:p>
            <a:r>
              <a:rPr lang="en-US" altLang="ko-KR" sz="1200" dirty="0"/>
              <a:t>        </a:t>
            </a:r>
            <a:r>
              <a:rPr lang="en-US" altLang="ko-KR" sz="1200" dirty="0" err="1"/>
              <a:t>proxy_pass</a:t>
            </a:r>
            <a:r>
              <a:rPr lang="en-US" altLang="ko-KR" sz="1200" dirty="0"/>
              <a:t> http://127.0.0.1:3000;</a:t>
            </a:r>
          </a:p>
          <a:p>
            <a:r>
              <a:rPr lang="en-US" altLang="ko-KR" sz="1200" dirty="0"/>
              <a:t>    }</a:t>
            </a:r>
            <a:br>
              <a:rPr lang="en-US" altLang="ko-KR" sz="1200" dirty="0"/>
            </a:br>
            <a:endParaRPr lang="en-US" altLang="ko-KR" sz="1200" dirty="0"/>
          </a:p>
          <a:p>
            <a:r>
              <a:rPr lang="en-US" altLang="ko-KR" sz="1200" dirty="0"/>
              <a:t>    </a:t>
            </a:r>
            <a:r>
              <a:rPr lang="en-US" altLang="ko-KR" sz="1200" dirty="0" err="1"/>
              <a:t>error_page</a:t>
            </a:r>
            <a:r>
              <a:rPr lang="en-US" altLang="ko-KR" sz="1200" dirty="0"/>
              <a:t>   500 502 503 504  /50x.html;</a:t>
            </a:r>
          </a:p>
          <a:p>
            <a:r>
              <a:rPr lang="en-US" altLang="ko-KR" sz="1200" dirty="0"/>
              <a:t>    location = /50x.html {</a:t>
            </a:r>
          </a:p>
          <a:p>
            <a:r>
              <a:rPr lang="en-US" altLang="ko-KR" sz="1200" dirty="0"/>
              <a:t>        root   /</a:t>
            </a:r>
            <a:r>
              <a:rPr lang="en-US" altLang="ko-KR" sz="1200" dirty="0" err="1"/>
              <a:t>usr</a:t>
            </a:r>
            <a:r>
              <a:rPr lang="en-US" altLang="ko-KR" sz="1200" dirty="0"/>
              <a:t>/share/nginx/html;</a:t>
            </a:r>
          </a:p>
          <a:p>
            <a:r>
              <a:rPr lang="en-US" altLang="ko-KR" sz="1200" dirty="0"/>
              <a:t>    }</a:t>
            </a:r>
          </a:p>
          <a:p>
            <a:r>
              <a:rPr lang="en-US" altLang="ko-KR" sz="1200" dirty="0"/>
              <a:t>}</a:t>
            </a:r>
          </a:p>
        </p:txBody>
      </p:sp>
      <p:sp>
        <p:nvSpPr>
          <p:cNvPr id="69" name="TextBox 68">
            <a:extLst>
              <a:ext uri="{FF2B5EF4-FFF2-40B4-BE49-F238E27FC236}">
                <a16:creationId xmlns:a16="http://schemas.microsoft.com/office/drawing/2014/main" id="{5B3A5092-483A-CE43-B202-F3671C513AD5}"/>
              </a:ext>
            </a:extLst>
          </p:cNvPr>
          <p:cNvSpPr txBox="1"/>
          <p:nvPr/>
        </p:nvSpPr>
        <p:spPr>
          <a:xfrm>
            <a:off x="2000672" y="5353471"/>
            <a:ext cx="1870192" cy="307777"/>
          </a:xfrm>
          <a:prstGeom prst="rect">
            <a:avLst/>
          </a:prstGeom>
          <a:noFill/>
        </p:spPr>
        <p:txBody>
          <a:bodyPr wrap="none" rtlCol="0">
            <a:spAutoFit/>
          </a:bodyPr>
          <a:lstStyle/>
          <a:p>
            <a:r>
              <a:rPr lang="en-US" altLang="ko-KR" sz="1400" dirty="0"/>
              <a:t>2. Create ConfigMap</a:t>
            </a:r>
            <a:endParaRPr lang="ko-KR" altLang="en-US" sz="1400" dirty="0"/>
          </a:p>
        </p:txBody>
      </p:sp>
      <p:sp>
        <p:nvSpPr>
          <p:cNvPr id="70" name="TextBox 69">
            <a:extLst>
              <a:ext uri="{FF2B5EF4-FFF2-40B4-BE49-F238E27FC236}">
                <a16:creationId xmlns:a16="http://schemas.microsoft.com/office/drawing/2014/main" id="{955DB4EC-3B31-F842-87B3-E63DC70946B2}"/>
              </a:ext>
            </a:extLst>
          </p:cNvPr>
          <p:cNvSpPr txBox="1"/>
          <p:nvPr/>
        </p:nvSpPr>
        <p:spPr>
          <a:xfrm>
            <a:off x="2072680" y="5733256"/>
            <a:ext cx="4535216" cy="253916"/>
          </a:xfrm>
          <a:prstGeom prst="rect">
            <a:avLst/>
          </a:prstGeom>
          <a:noFill/>
          <a:ln w="19050">
            <a:solidFill>
              <a:srgbClr val="FF0000"/>
            </a:solidFill>
          </a:ln>
        </p:spPr>
        <p:txBody>
          <a:bodyPr wrap="none" rtlCol="0">
            <a:spAutoFit/>
          </a:bodyPr>
          <a:lstStyle/>
          <a:p>
            <a:r>
              <a:rPr lang="en-US" altLang="ko-KR" sz="1050" dirty="0"/>
              <a:t>$ kubectl create </a:t>
            </a:r>
            <a:r>
              <a:rPr lang="en-US" altLang="ko-KR" sz="1050" dirty="0" err="1"/>
              <a:t>configmap</a:t>
            </a:r>
            <a:r>
              <a:rPr lang="en-US" altLang="ko-KR" sz="1050" dirty="0"/>
              <a:t> </a:t>
            </a:r>
            <a:r>
              <a:rPr lang="en-US" altLang="ko-KR" sz="1050" dirty="0" err="1"/>
              <a:t>nginx</a:t>
            </a:r>
            <a:r>
              <a:rPr lang="en-US" altLang="ko-KR" sz="1050" dirty="0"/>
              <a:t>-config --from-file=</a:t>
            </a:r>
            <a:r>
              <a:rPr lang="en-US" altLang="ko-KR" sz="1050" dirty="0" err="1"/>
              <a:t>reverseproxy.conf</a:t>
            </a:r>
            <a:endParaRPr lang="en-US" altLang="ko-KR" sz="1050" dirty="0"/>
          </a:p>
        </p:txBody>
      </p:sp>
      <p:sp>
        <p:nvSpPr>
          <p:cNvPr id="23" name="TextBox 22">
            <a:extLst>
              <a:ext uri="{FF2B5EF4-FFF2-40B4-BE49-F238E27FC236}">
                <a16:creationId xmlns:a16="http://schemas.microsoft.com/office/drawing/2014/main" id="{A18852A2-76DE-E544-B1FF-2304539ADF9F}"/>
              </a:ext>
            </a:extLst>
          </p:cNvPr>
          <p:cNvSpPr txBox="1"/>
          <p:nvPr/>
        </p:nvSpPr>
        <p:spPr>
          <a:xfrm>
            <a:off x="291955" y="6093296"/>
            <a:ext cx="844622" cy="206061"/>
          </a:xfrm>
          <a:prstGeom prst="rect">
            <a:avLst/>
          </a:prstGeom>
          <a:noFill/>
          <a:ln w="28575">
            <a:solidFill>
              <a:srgbClr val="FF0000"/>
            </a:solidFill>
            <a:prstDash val="sysDash"/>
          </a:ln>
        </p:spPr>
        <p:txBody>
          <a:bodyPr wrap="square" rtlCol="0">
            <a:spAutoFit/>
          </a:bodyPr>
          <a:lstStyle/>
          <a:p>
            <a:endParaRPr lang="en-US" dirty="0"/>
          </a:p>
        </p:txBody>
      </p:sp>
      <p:sp>
        <p:nvSpPr>
          <p:cNvPr id="24" name="타원 8">
            <a:extLst>
              <a:ext uri="{FF2B5EF4-FFF2-40B4-BE49-F238E27FC236}">
                <a16:creationId xmlns:a16="http://schemas.microsoft.com/office/drawing/2014/main" id="{2427C86F-3253-BA46-AA73-E59FB85EF3D7}"/>
              </a:ext>
            </a:extLst>
          </p:cNvPr>
          <p:cNvSpPr/>
          <p:nvPr/>
        </p:nvSpPr>
        <p:spPr>
          <a:xfrm>
            <a:off x="140598" y="596631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cxnSp>
        <p:nvCxnSpPr>
          <p:cNvPr id="25" name="Elbow Connector 24">
            <a:extLst>
              <a:ext uri="{FF2B5EF4-FFF2-40B4-BE49-F238E27FC236}">
                <a16:creationId xmlns:a16="http://schemas.microsoft.com/office/drawing/2014/main" id="{652E703D-CC66-EF40-97C5-AC594554F2F4}"/>
              </a:ext>
            </a:extLst>
          </p:cNvPr>
          <p:cNvCxnSpPr>
            <a:cxnSpLocks/>
            <a:stCxn id="23" idx="3"/>
            <a:endCxn id="70" idx="1"/>
          </p:cNvCxnSpPr>
          <p:nvPr/>
        </p:nvCxnSpPr>
        <p:spPr>
          <a:xfrm flipV="1">
            <a:off x="1136577" y="5860214"/>
            <a:ext cx="936103" cy="336113"/>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5E24875-FDBB-4241-843B-2C69DA85962E}"/>
              </a:ext>
            </a:extLst>
          </p:cNvPr>
          <p:cNvSpPr txBox="1"/>
          <p:nvPr/>
        </p:nvSpPr>
        <p:spPr>
          <a:xfrm>
            <a:off x="6681192" y="1268760"/>
            <a:ext cx="1496692" cy="307777"/>
          </a:xfrm>
          <a:prstGeom prst="rect">
            <a:avLst/>
          </a:prstGeom>
          <a:noFill/>
        </p:spPr>
        <p:txBody>
          <a:bodyPr wrap="none" rtlCol="0">
            <a:spAutoFit/>
          </a:bodyPr>
          <a:lstStyle/>
          <a:p>
            <a:r>
              <a:rPr lang="en-US" altLang="ko-KR" sz="1400" dirty="0"/>
              <a:t>3. Create a POD</a:t>
            </a:r>
            <a:endParaRPr lang="ko-KR" altLang="en-US" sz="1400" dirty="0"/>
          </a:p>
        </p:txBody>
      </p:sp>
      <p:sp>
        <p:nvSpPr>
          <p:cNvPr id="29" name="TextBox 28">
            <a:extLst>
              <a:ext uri="{FF2B5EF4-FFF2-40B4-BE49-F238E27FC236}">
                <a16:creationId xmlns:a16="http://schemas.microsoft.com/office/drawing/2014/main" id="{42061F6F-5BB1-984B-A159-4BCDA03F6D69}"/>
              </a:ext>
            </a:extLst>
          </p:cNvPr>
          <p:cNvSpPr txBox="1"/>
          <p:nvPr/>
        </p:nvSpPr>
        <p:spPr>
          <a:xfrm>
            <a:off x="6805017" y="1595040"/>
            <a:ext cx="2972519" cy="4293483"/>
          </a:xfrm>
          <a:prstGeom prst="rect">
            <a:avLst/>
          </a:prstGeom>
          <a:noFill/>
          <a:ln w="12700">
            <a:solidFill>
              <a:schemeClr val="accent1"/>
            </a:solidFill>
          </a:ln>
        </p:spPr>
        <p:txBody>
          <a:bodyPr wrap="square" rtlCol="0">
            <a:spAutoFit/>
          </a:bodyPr>
          <a:lstStyle/>
          <a:p>
            <a:r>
              <a:rPr lang="en-US" sz="1050" dirty="0" err="1">
                <a:solidFill>
                  <a:srgbClr val="000000"/>
                </a:solidFill>
              </a:rPr>
              <a:t>apiVersion</a:t>
            </a:r>
            <a:r>
              <a:rPr lang="en-US" sz="1050" dirty="0">
                <a:solidFill>
                  <a:srgbClr val="000000"/>
                </a:solidFill>
              </a:rPr>
              <a:t>: v1</a:t>
            </a:r>
          </a:p>
          <a:p>
            <a:r>
              <a:rPr lang="en-US" sz="1050" dirty="0">
                <a:solidFill>
                  <a:srgbClr val="000000"/>
                </a:solidFill>
              </a:rPr>
              <a:t>kind: Pod</a:t>
            </a:r>
          </a:p>
          <a:p>
            <a:r>
              <a:rPr lang="en-US" sz="1050" dirty="0">
                <a:solidFill>
                  <a:srgbClr val="000000"/>
                </a:solidFill>
              </a:rPr>
              <a:t>metadata:</a:t>
            </a:r>
          </a:p>
          <a:p>
            <a:r>
              <a:rPr lang="en-US" sz="1050" dirty="0">
                <a:solidFill>
                  <a:srgbClr val="000000"/>
                </a:solidFill>
              </a:rPr>
              <a:t>  name: </a:t>
            </a:r>
            <a:r>
              <a:rPr lang="en-US" sz="1050" dirty="0" err="1">
                <a:solidFill>
                  <a:srgbClr val="000000"/>
                </a:solidFill>
              </a:rPr>
              <a:t>helloworld</a:t>
            </a:r>
            <a:r>
              <a:rPr lang="en-US" sz="1050" dirty="0">
                <a:solidFill>
                  <a:srgbClr val="000000"/>
                </a:solidFill>
              </a:rPr>
              <a:t>-nginx</a:t>
            </a:r>
          </a:p>
          <a:p>
            <a:r>
              <a:rPr lang="en-US" sz="1050" dirty="0">
                <a:solidFill>
                  <a:srgbClr val="000000"/>
                </a:solidFill>
              </a:rPr>
              <a:t>  labels:</a:t>
            </a:r>
          </a:p>
          <a:p>
            <a:r>
              <a:rPr lang="en-US" sz="1050" dirty="0">
                <a:solidFill>
                  <a:srgbClr val="000000"/>
                </a:solidFill>
              </a:rPr>
              <a:t>    app: </a:t>
            </a:r>
            <a:r>
              <a:rPr lang="en-US" sz="1050" dirty="0" err="1">
                <a:solidFill>
                  <a:srgbClr val="000000"/>
                </a:solidFill>
              </a:rPr>
              <a:t>helloworld</a:t>
            </a:r>
            <a:r>
              <a:rPr lang="en-US" sz="1050" dirty="0">
                <a:solidFill>
                  <a:srgbClr val="000000"/>
                </a:solidFill>
              </a:rPr>
              <a:t>-nginx</a:t>
            </a:r>
          </a:p>
          <a:p>
            <a:r>
              <a:rPr lang="en-US" sz="1050" dirty="0">
                <a:solidFill>
                  <a:srgbClr val="000000"/>
                </a:solidFill>
              </a:rPr>
              <a:t>spec:</a:t>
            </a:r>
          </a:p>
          <a:p>
            <a:r>
              <a:rPr lang="en-US" sz="1050" dirty="0">
                <a:solidFill>
                  <a:srgbClr val="000000"/>
                </a:solidFill>
              </a:rPr>
              <a:t>  containers:</a:t>
            </a:r>
          </a:p>
          <a:p>
            <a:r>
              <a:rPr lang="en-US" sz="1050" dirty="0">
                <a:solidFill>
                  <a:srgbClr val="000000"/>
                </a:solidFill>
              </a:rPr>
              <a:t>  - name: nginx</a:t>
            </a:r>
          </a:p>
          <a:p>
            <a:r>
              <a:rPr lang="en-US" sz="1050" dirty="0">
                <a:solidFill>
                  <a:srgbClr val="000000"/>
                </a:solidFill>
              </a:rPr>
              <a:t>    image: nginx:1.11</a:t>
            </a:r>
          </a:p>
          <a:p>
            <a:r>
              <a:rPr lang="en-US" sz="1050" dirty="0">
                <a:solidFill>
                  <a:srgbClr val="000000"/>
                </a:solidFill>
              </a:rPr>
              <a:t>    ports:</a:t>
            </a:r>
          </a:p>
          <a:p>
            <a:r>
              <a:rPr lang="en-US" sz="1050" dirty="0">
                <a:solidFill>
                  <a:srgbClr val="000000"/>
                </a:solidFill>
              </a:rPr>
              <a:t>    - </a:t>
            </a:r>
            <a:r>
              <a:rPr lang="en-US" sz="1050" dirty="0" err="1">
                <a:solidFill>
                  <a:srgbClr val="000000"/>
                </a:solidFill>
              </a:rPr>
              <a:t>containerPort</a:t>
            </a:r>
            <a:r>
              <a:rPr lang="en-US" sz="1050" dirty="0">
                <a:solidFill>
                  <a:srgbClr val="000000"/>
                </a:solidFill>
              </a:rPr>
              <a:t>: 80</a:t>
            </a:r>
          </a:p>
          <a:p>
            <a:r>
              <a:rPr lang="en-US" sz="1050" dirty="0">
                <a:solidFill>
                  <a:srgbClr val="000000"/>
                </a:solidFill>
              </a:rPr>
              <a:t>    </a:t>
            </a:r>
            <a:r>
              <a:rPr lang="en-US" sz="1050" dirty="0" err="1">
                <a:solidFill>
                  <a:srgbClr val="000000"/>
                </a:solidFill>
              </a:rPr>
              <a:t>volumeMounts</a:t>
            </a:r>
            <a:r>
              <a:rPr lang="en-US" sz="1050" dirty="0">
                <a:solidFill>
                  <a:srgbClr val="000000"/>
                </a:solidFill>
              </a:rPr>
              <a:t>:</a:t>
            </a:r>
          </a:p>
          <a:p>
            <a:r>
              <a:rPr lang="en-US" sz="1050" dirty="0">
                <a:solidFill>
                  <a:srgbClr val="000000"/>
                </a:solidFill>
              </a:rPr>
              <a:t>    - name: config-volume</a:t>
            </a:r>
          </a:p>
          <a:p>
            <a:r>
              <a:rPr lang="en-US" sz="1050" dirty="0">
                <a:solidFill>
                  <a:srgbClr val="000000"/>
                </a:solidFill>
              </a:rPr>
              <a:t>      </a:t>
            </a:r>
            <a:r>
              <a:rPr lang="en-US" sz="1050" dirty="0" err="1">
                <a:solidFill>
                  <a:srgbClr val="000000"/>
                </a:solidFill>
              </a:rPr>
              <a:t>mountPath</a:t>
            </a:r>
            <a:r>
              <a:rPr lang="en-US" sz="1050" dirty="0">
                <a:solidFill>
                  <a:srgbClr val="000000"/>
                </a:solidFill>
              </a:rPr>
              <a:t>: /</a:t>
            </a:r>
            <a:r>
              <a:rPr lang="en-US" sz="1050" dirty="0" err="1">
                <a:solidFill>
                  <a:srgbClr val="000000"/>
                </a:solidFill>
              </a:rPr>
              <a:t>etc</a:t>
            </a:r>
            <a:r>
              <a:rPr lang="en-US" sz="1050" dirty="0">
                <a:solidFill>
                  <a:srgbClr val="000000"/>
                </a:solidFill>
              </a:rPr>
              <a:t>/nginx/</a:t>
            </a:r>
            <a:r>
              <a:rPr lang="en-US" sz="1050" dirty="0" err="1">
                <a:solidFill>
                  <a:srgbClr val="000000"/>
                </a:solidFill>
              </a:rPr>
              <a:t>conf.d</a:t>
            </a:r>
            <a:endParaRPr lang="en-US" sz="1050" dirty="0">
              <a:solidFill>
                <a:srgbClr val="000000"/>
              </a:solidFill>
            </a:endParaRPr>
          </a:p>
          <a:p>
            <a:r>
              <a:rPr lang="en-US" sz="1050" dirty="0">
                <a:solidFill>
                  <a:srgbClr val="000000"/>
                </a:solidFill>
              </a:rPr>
              <a:t>  - name: k8s-demo</a:t>
            </a:r>
          </a:p>
          <a:p>
            <a:r>
              <a:rPr lang="en-US" sz="1050" dirty="0">
                <a:solidFill>
                  <a:srgbClr val="000000"/>
                </a:solidFill>
              </a:rPr>
              <a:t>    image: </a:t>
            </a:r>
            <a:r>
              <a:rPr lang="en-US" sz="1050" dirty="0" err="1">
                <a:solidFill>
                  <a:srgbClr val="000000"/>
                </a:solidFill>
              </a:rPr>
              <a:t>wardviaene</a:t>
            </a:r>
            <a:r>
              <a:rPr lang="en-US" sz="1050" dirty="0">
                <a:solidFill>
                  <a:srgbClr val="000000"/>
                </a:solidFill>
              </a:rPr>
              <a:t>/k8s-demo</a:t>
            </a:r>
          </a:p>
          <a:p>
            <a:r>
              <a:rPr lang="en-US" sz="1050" dirty="0">
                <a:solidFill>
                  <a:srgbClr val="000000"/>
                </a:solidFill>
              </a:rPr>
              <a:t>    ports:</a:t>
            </a:r>
          </a:p>
          <a:p>
            <a:r>
              <a:rPr lang="en-US" sz="1050" dirty="0">
                <a:solidFill>
                  <a:srgbClr val="000000"/>
                </a:solidFill>
              </a:rPr>
              <a:t>    - </a:t>
            </a:r>
            <a:r>
              <a:rPr lang="en-US" sz="1050" dirty="0" err="1">
                <a:solidFill>
                  <a:srgbClr val="000000"/>
                </a:solidFill>
              </a:rPr>
              <a:t>containerPort</a:t>
            </a:r>
            <a:r>
              <a:rPr lang="en-US" sz="1050" dirty="0">
                <a:solidFill>
                  <a:srgbClr val="000000"/>
                </a:solidFill>
              </a:rPr>
              <a:t>: 3000</a:t>
            </a:r>
          </a:p>
          <a:p>
            <a:r>
              <a:rPr lang="en-US" sz="1050" dirty="0">
                <a:solidFill>
                  <a:srgbClr val="000000"/>
                </a:solidFill>
              </a:rPr>
              <a:t>  volumes:</a:t>
            </a:r>
          </a:p>
          <a:p>
            <a:r>
              <a:rPr lang="en-US" sz="1050" dirty="0">
                <a:solidFill>
                  <a:srgbClr val="000000"/>
                </a:solidFill>
              </a:rPr>
              <a:t>    - name: config-volume</a:t>
            </a:r>
          </a:p>
          <a:p>
            <a:r>
              <a:rPr lang="en-US" sz="1050" dirty="0">
                <a:solidFill>
                  <a:srgbClr val="000000"/>
                </a:solidFill>
              </a:rPr>
              <a:t>      </a:t>
            </a:r>
            <a:r>
              <a:rPr lang="en-US" sz="1050" dirty="0" err="1">
                <a:solidFill>
                  <a:srgbClr val="000000"/>
                </a:solidFill>
              </a:rPr>
              <a:t>configMap</a:t>
            </a:r>
            <a:r>
              <a:rPr lang="en-US" sz="1050" dirty="0">
                <a:solidFill>
                  <a:srgbClr val="000000"/>
                </a:solidFill>
              </a:rPr>
              <a:t>:</a:t>
            </a:r>
          </a:p>
          <a:p>
            <a:r>
              <a:rPr lang="en-US" sz="1050" dirty="0">
                <a:solidFill>
                  <a:srgbClr val="000000"/>
                </a:solidFill>
              </a:rPr>
              <a:t>        name: nginx-config</a:t>
            </a:r>
          </a:p>
          <a:p>
            <a:r>
              <a:rPr lang="en-US" sz="1050" dirty="0">
                <a:solidFill>
                  <a:srgbClr val="000000"/>
                </a:solidFill>
              </a:rPr>
              <a:t>        items:</a:t>
            </a:r>
          </a:p>
          <a:p>
            <a:r>
              <a:rPr lang="en-US" sz="1050" dirty="0">
                <a:solidFill>
                  <a:srgbClr val="000000"/>
                </a:solidFill>
              </a:rPr>
              <a:t>        - key: reverseproxy.conf</a:t>
            </a:r>
          </a:p>
          <a:p>
            <a:r>
              <a:rPr lang="en-US" sz="1050" dirty="0">
                <a:solidFill>
                  <a:srgbClr val="000000"/>
                </a:solidFill>
              </a:rPr>
              <a:t>          path: reverseproxy.conf</a:t>
            </a:r>
          </a:p>
        </p:txBody>
      </p:sp>
      <p:sp>
        <p:nvSpPr>
          <p:cNvPr id="34" name="TextBox 33">
            <a:extLst>
              <a:ext uri="{FF2B5EF4-FFF2-40B4-BE49-F238E27FC236}">
                <a16:creationId xmlns:a16="http://schemas.microsoft.com/office/drawing/2014/main" id="{6408982E-7FE3-3D4F-ACA5-3AE616C0653E}"/>
              </a:ext>
            </a:extLst>
          </p:cNvPr>
          <p:cNvSpPr txBox="1"/>
          <p:nvPr/>
        </p:nvSpPr>
        <p:spPr>
          <a:xfrm>
            <a:off x="247198" y="4255832"/>
            <a:ext cx="568723" cy="206061"/>
          </a:xfrm>
          <a:prstGeom prst="rect">
            <a:avLst/>
          </a:prstGeom>
          <a:noFill/>
          <a:ln w="28575">
            <a:solidFill>
              <a:srgbClr val="FF0000"/>
            </a:solidFill>
            <a:prstDash val="sysDash"/>
          </a:ln>
        </p:spPr>
        <p:txBody>
          <a:bodyPr wrap="square" rtlCol="0">
            <a:spAutoFit/>
          </a:bodyPr>
          <a:lstStyle/>
          <a:p>
            <a:endParaRPr lang="en-US" dirty="0"/>
          </a:p>
        </p:txBody>
      </p:sp>
      <p:sp>
        <p:nvSpPr>
          <p:cNvPr id="41" name="타원 8">
            <a:extLst>
              <a:ext uri="{FF2B5EF4-FFF2-40B4-BE49-F238E27FC236}">
                <a16:creationId xmlns:a16="http://schemas.microsoft.com/office/drawing/2014/main" id="{F0C791D5-437A-DA4C-B348-0F2AD3049B75}"/>
              </a:ext>
            </a:extLst>
          </p:cNvPr>
          <p:cNvSpPr/>
          <p:nvPr/>
        </p:nvSpPr>
        <p:spPr>
          <a:xfrm>
            <a:off x="139164" y="4149079"/>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cxnSp>
        <p:nvCxnSpPr>
          <p:cNvPr id="42" name="Elbow Connector 41">
            <a:extLst>
              <a:ext uri="{FF2B5EF4-FFF2-40B4-BE49-F238E27FC236}">
                <a16:creationId xmlns:a16="http://schemas.microsoft.com/office/drawing/2014/main" id="{DED03DC0-FFA7-BD45-B523-561F6B4AD56D}"/>
              </a:ext>
            </a:extLst>
          </p:cNvPr>
          <p:cNvCxnSpPr>
            <a:cxnSpLocks/>
            <a:stCxn id="34" idx="3"/>
            <a:endCxn id="29" idx="1"/>
          </p:cNvCxnSpPr>
          <p:nvPr/>
        </p:nvCxnSpPr>
        <p:spPr>
          <a:xfrm flipV="1">
            <a:off x="815921" y="3741782"/>
            <a:ext cx="5989096" cy="617081"/>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454EA817-E64C-CC47-884F-33528EC50106}"/>
              </a:ext>
            </a:extLst>
          </p:cNvPr>
          <p:cNvSpPr txBox="1"/>
          <p:nvPr/>
        </p:nvSpPr>
        <p:spPr>
          <a:xfrm>
            <a:off x="6969224" y="3573016"/>
            <a:ext cx="2088232" cy="477306"/>
          </a:xfrm>
          <a:prstGeom prst="rect">
            <a:avLst/>
          </a:prstGeom>
          <a:noFill/>
          <a:ln w="19050">
            <a:solidFill>
              <a:srgbClr val="FF0000"/>
            </a:solidFill>
          </a:ln>
        </p:spPr>
        <p:txBody>
          <a:bodyPr wrap="square" rtlCol="0">
            <a:spAutoFit/>
          </a:bodyPr>
          <a:lstStyle/>
          <a:p>
            <a:endParaRPr lang="en-US" dirty="0"/>
          </a:p>
        </p:txBody>
      </p:sp>
      <p:sp>
        <p:nvSpPr>
          <p:cNvPr id="45" name="TextBox 44">
            <a:extLst>
              <a:ext uri="{FF2B5EF4-FFF2-40B4-BE49-F238E27FC236}">
                <a16:creationId xmlns:a16="http://schemas.microsoft.com/office/drawing/2014/main" id="{99939178-CAA5-AC46-92F5-16DCA8BC9AD6}"/>
              </a:ext>
            </a:extLst>
          </p:cNvPr>
          <p:cNvSpPr txBox="1"/>
          <p:nvPr/>
        </p:nvSpPr>
        <p:spPr>
          <a:xfrm>
            <a:off x="6969224" y="4725176"/>
            <a:ext cx="2088232" cy="288000"/>
          </a:xfrm>
          <a:prstGeom prst="rect">
            <a:avLst/>
          </a:prstGeom>
          <a:noFill/>
          <a:ln w="19050">
            <a:solidFill>
              <a:srgbClr val="FF0000"/>
            </a:solidFill>
          </a:ln>
        </p:spPr>
        <p:txBody>
          <a:bodyPr wrap="square" rtlCol="0">
            <a:spAutoFit/>
          </a:bodyPr>
          <a:lstStyle/>
          <a:p>
            <a:endParaRPr lang="en-US" dirty="0"/>
          </a:p>
        </p:txBody>
      </p:sp>
      <p:cxnSp>
        <p:nvCxnSpPr>
          <p:cNvPr id="12" name="Elbow Connector 11">
            <a:extLst>
              <a:ext uri="{FF2B5EF4-FFF2-40B4-BE49-F238E27FC236}">
                <a16:creationId xmlns:a16="http://schemas.microsoft.com/office/drawing/2014/main" id="{04C8F953-07A7-BC49-994F-0DE5C8D838C8}"/>
              </a:ext>
            </a:extLst>
          </p:cNvPr>
          <p:cNvCxnSpPr>
            <a:cxnSpLocks/>
            <a:stCxn id="10" idx="3"/>
            <a:endCxn id="45" idx="3"/>
          </p:cNvCxnSpPr>
          <p:nvPr/>
        </p:nvCxnSpPr>
        <p:spPr>
          <a:xfrm>
            <a:off x="9057456" y="3811669"/>
            <a:ext cx="12700" cy="1057507"/>
          </a:xfrm>
          <a:prstGeom prst="bentConnector3">
            <a:avLst>
              <a:gd name="adj1" fmla="val 1800000"/>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88DB23E2-A102-1F4F-A99C-D5FAA2A7231E}"/>
              </a:ext>
            </a:extLst>
          </p:cNvPr>
          <p:cNvSpPr txBox="1"/>
          <p:nvPr/>
        </p:nvSpPr>
        <p:spPr>
          <a:xfrm>
            <a:off x="7247160" y="5162848"/>
            <a:ext cx="1306240" cy="180000"/>
          </a:xfrm>
          <a:prstGeom prst="rect">
            <a:avLst/>
          </a:prstGeom>
          <a:noFill/>
          <a:ln w="19050">
            <a:solidFill>
              <a:srgbClr val="FF0000"/>
            </a:solidFill>
          </a:ln>
        </p:spPr>
        <p:txBody>
          <a:bodyPr wrap="square" rtlCol="0">
            <a:spAutoFit/>
          </a:bodyPr>
          <a:lstStyle/>
          <a:p>
            <a:endParaRPr lang="en-US" dirty="0"/>
          </a:p>
        </p:txBody>
      </p:sp>
      <p:cxnSp>
        <p:nvCxnSpPr>
          <p:cNvPr id="47" name="Elbow Connector 46">
            <a:extLst>
              <a:ext uri="{FF2B5EF4-FFF2-40B4-BE49-F238E27FC236}">
                <a16:creationId xmlns:a16="http://schemas.microsoft.com/office/drawing/2014/main" id="{648987D6-83FB-064E-85AE-4166A89FC780}"/>
              </a:ext>
            </a:extLst>
          </p:cNvPr>
          <p:cNvCxnSpPr>
            <a:cxnSpLocks/>
            <a:stCxn id="70" idx="0"/>
            <a:endCxn id="46" idx="1"/>
          </p:cNvCxnSpPr>
          <p:nvPr/>
        </p:nvCxnSpPr>
        <p:spPr>
          <a:xfrm rot="5400000" flipH="1" flipV="1">
            <a:off x="5553520" y="4039616"/>
            <a:ext cx="480408" cy="2906872"/>
          </a:xfrm>
          <a:prstGeom prst="bentConnector2">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8E66114A-2E2A-1843-90F7-09610027F14C}"/>
              </a:ext>
            </a:extLst>
          </p:cNvPr>
          <p:cNvSpPr txBox="1"/>
          <p:nvPr/>
        </p:nvSpPr>
        <p:spPr>
          <a:xfrm>
            <a:off x="7260859" y="5496234"/>
            <a:ext cx="1580572" cy="326524"/>
          </a:xfrm>
          <a:prstGeom prst="rect">
            <a:avLst/>
          </a:prstGeom>
          <a:noFill/>
          <a:ln w="19050">
            <a:solidFill>
              <a:srgbClr val="FF0000"/>
            </a:solidFill>
          </a:ln>
        </p:spPr>
        <p:txBody>
          <a:bodyPr wrap="square" rtlCol="0">
            <a:spAutoFit/>
          </a:bodyPr>
          <a:lstStyle/>
          <a:p>
            <a:endParaRPr lang="en-US" dirty="0"/>
          </a:p>
        </p:txBody>
      </p:sp>
      <p:cxnSp>
        <p:nvCxnSpPr>
          <p:cNvPr id="50" name="Elbow Connector 49">
            <a:extLst>
              <a:ext uri="{FF2B5EF4-FFF2-40B4-BE49-F238E27FC236}">
                <a16:creationId xmlns:a16="http://schemas.microsoft.com/office/drawing/2014/main" id="{402438DE-EEDB-0647-9CC4-2EBDA281DDB1}"/>
              </a:ext>
            </a:extLst>
          </p:cNvPr>
          <p:cNvCxnSpPr>
            <a:cxnSpLocks/>
            <a:stCxn id="70" idx="3"/>
            <a:endCxn id="49" idx="1"/>
          </p:cNvCxnSpPr>
          <p:nvPr/>
        </p:nvCxnSpPr>
        <p:spPr>
          <a:xfrm flipV="1">
            <a:off x="6607896" y="5659496"/>
            <a:ext cx="652963" cy="200718"/>
          </a:xfrm>
          <a:prstGeom prst="bentConnector3">
            <a:avLst>
              <a:gd name="adj1" fmla="val 50000"/>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52" name="타원 8">
            <a:extLst>
              <a:ext uri="{FF2B5EF4-FFF2-40B4-BE49-F238E27FC236}">
                <a16:creationId xmlns:a16="http://schemas.microsoft.com/office/drawing/2014/main" id="{AD3814E9-4068-D54F-A5C3-5B90A3343196}"/>
              </a:ext>
            </a:extLst>
          </p:cNvPr>
          <p:cNvSpPr/>
          <p:nvPr/>
        </p:nvSpPr>
        <p:spPr>
          <a:xfrm>
            <a:off x="8951770" y="345887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sp>
        <p:nvSpPr>
          <p:cNvPr id="53" name="타원 8">
            <a:extLst>
              <a:ext uri="{FF2B5EF4-FFF2-40B4-BE49-F238E27FC236}">
                <a16:creationId xmlns:a16="http://schemas.microsoft.com/office/drawing/2014/main" id="{91EABB5D-7643-A04B-B7A8-7D96A201C969}"/>
              </a:ext>
            </a:extLst>
          </p:cNvPr>
          <p:cNvSpPr/>
          <p:nvPr/>
        </p:nvSpPr>
        <p:spPr>
          <a:xfrm>
            <a:off x="8947826" y="457860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sp>
        <p:nvSpPr>
          <p:cNvPr id="54" name="타원 8">
            <a:extLst>
              <a:ext uri="{FF2B5EF4-FFF2-40B4-BE49-F238E27FC236}">
                <a16:creationId xmlns:a16="http://schemas.microsoft.com/office/drawing/2014/main" id="{06BD2344-EE29-EB4D-B579-2F56871508B5}"/>
              </a:ext>
            </a:extLst>
          </p:cNvPr>
          <p:cNvSpPr/>
          <p:nvPr/>
        </p:nvSpPr>
        <p:spPr>
          <a:xfrm>
            <a:off x="8448509" y="5044921"/>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5</a:t>
            </a:r>
            <a:endParaRPr lang="ko-KR" altLang="en-US" sz="1100" b="1" dirty="0">
              <a:solidFill>
                <a:schemeClr val="bg1"/>
              </a:solidFill>
              <a:latin typeface="맑은 고딕" pitchFamily="50" charset="-127"/>
              <a:ea typeface="맑은 고딕" pitchFamily="50" charset="-127"/>
            </a:endParaRPr>
          </a:p>
        </p:txBody>
      </p:sp>
      <p:sp>
        <p:nvSpPr>
          <p:cNvPr id="55" name="타원 8">
            <a:extLst>
              <a:ext uri="{FF2B5EF4-FFF2-40B4-BE49-F238E27FC236}">
                <a16:creationId xmlns:a16="http://schemas.microsoft.com/office/drawing/2014/main" id="{7CC3A70C-0A79-4C41-A826-0ED772EFE1E1}"/>
              </a:ext>
            </a:extLst>
          </p:cNvPr>
          <p:cNvSpPr/>
          <p:nvPr/>
        </p:nvSpPr>
        <p:spPr>
          <a:xfrm>
            <a:off x="8750237" y="5377751"/>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6</a:t>
            </a:r>
            <a:endParaRPr lang="ko-KR" altLang="en-US" sz="1100" b="1" dirty="0">
              <a:solidFill>
                <a:schemeClr val="bg1"/>
              </a:solidFill>
              <a:latin typeface="맑은 고딕" pitchFamily="50" charset="-127"/>
              <a:ea typeface="맑은 고딕" pitchFamily="50" charset="-127"/>
            </a:endParaRPr>
          </a:p>
        </p:txBody>
      </p:sp>
    </p:spTree>
    <p:extLst>
      <p:ext uri="{BB962C8B-B14F-4D97-AF65-F5344CB8AC3E}">
        <p14:creationId xmlns:p14="http://schemas.microsoft.com/office/powerpoint/2010/main" val="3566733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9. Kubo Stateful Sets Service (1/2)</a:t>
            </a:r>
            <a:br>
              <a:rPr kumimoji="1" lang="en-US" altLang="ko-KR" dirty="0"/>
            </a:br>
            <a:r>
              <a:rPr kumimoji="1" lang="en-US" altLang="ko-KR" dirty="0"/>
              <a:t>  - Stateful Sets Architecture </a:t>
            </a:r>
          </a:p>
        </p:txBody>
      </p:sp>
      <p:sp>
        <p:nvSpPr>
          <p:cNvPr id="10" name="TextBox 9">
            <a:extLst>
              <a:ext uri="{FF2B5EF4-FFF2-40B4-BE49-F238E27FC236}">
                <a16:creationId xmlns:a16="http://schemas.microsoft.com/office/drawing/2014/main" id="{DDAC2E1D-86CA-4041-AAAF-B01095856180}"/>
              </a:ext>
            </a:extLst>
          </p:cNvPr>
          <p:cNvSpPr txBox="1"/>
          <p:nvPr/>
        </p:nvSpPr>
        <p:spPr>
          <a:xfrm>
            <a:off x="1568624" y="4437112"/>
            <a:ext cx="7592834" cy="2031325"/>
          </a:xfrm>
          <a:prstGeom prst="rect">
            <a:avLst/>
          </a:prstGeom>
          <a:noFill/>
        </p:spPr>
        <p:txBody>
          <a:bodyPr wrap="square" rtlCol="0">
            <a:spAutoFit/>
          </a:bodyPr>
          <a:lstStyle/>
          <a:p>
            <a:pPr marL="285750" indent="-285750">
              <a:buFont typeface="Wingdings" pitchFamily="2" charset="2"/>
              <a:buChar char="ü"/>
            </a:pPr>
            <a:r>
              <a:rPr lang="en-US" dirty="0"/>
              <a:t>Stateful Sets are valuable for applications that require one or more of the following.</a:t>
            </a:r>
          </a:p>
          <a:p>
            <a:r>
              <a:rPr lang="en-US" dirty="0"/>
              <a:t> 	1) Stable, unique network identifiers.</a:t>
            </a:r>
          </a:p>
          <a:p>
            <a:r>
              <a:rPr lang="en-US" dirty="0"/>
              <a:t>         	2) Stable, persistent storage.</a:t>
            </a:r>
          </a:p>
          <a:p>
            <a:r>
              <a:rPr lang="en-US" dirty="0"/>
              <a:t>	3) Ordered, graceful deployment and scaling.</a:t>
            </a:r>
          </a:p>
          <a:p>
            <a:r>
              <a:rPr lang="en-US" dirty="0"/>
              <a:t>	4) Ordered, graceful deletion and termination.</a:t>
            </a:r>
          </a:p>
          <a:p>
            <a:r>
              <a:rPr lang="en-US" dirty="0"/>
              <a:t>	5) Ordered, automated rolling updates.</a:t>
            </a:r>
          </a:p>
        </p:txBody>
      </p:sp>
      <p:pic>
        <p:nvPicPr>
          <p:cNvPr id="5" name="Picture 4">
            <a:extLst>
              <a:ext uri="{FF2B5EF4-FFF2-40B4-BE49-F238E27FC236}">
                <a16:creationId xmlns:a16="http://schemas.microsoft.com/office/drawing/2014/main" id="{27585260-77DA-CA42-8A19-9BB6BDC85072}"/>
              </a:ext>
            </a:extLst>
          </p:cNvPr>
          <p:cNvPicPr>
            <a:picLocks noChangeAspect="1"/>
          </p:cNvPicPr>
          <p:nvPr/>
        </p:nvPicPr>
        <p:blipFill rotWithShape="1">
          <a:blip r:embed="rId3">
            <a:extLst>
              <a:ext uri="{28A0092B-C50C-407E-A947-70E740481C1C}">
                <a14:useLocalDpi xmlns:a14="http://schemas.microsoft.com/office/drawing/2010/main" val="0"/>
              </a:ext>
            </a:extLst>
          </a:blip>
          <a:srcRect l="6603"/>
          <a:stretch/>
        </p:blipFill>
        <p:spPr>
          <a:xfrm>
            <a:off x="655297" y="1196752"/>
            <a:ext cx="7128718" cy="3086100"/>
          </a:xfrm>
          <a:prstGeom prst="rect">
            <a:avLst/>
          </a:prstGeom>
        </p:spPr>
      </p:pic>
    </p:spTree>
    <p:extLst>
      <p:ext uri="{BB962C8B-B14F-4D97-AF65-F5344CB8AC3E}">
        <p14:creationId xmlns:p14="http://schemas.microsoft.com/office/powerpoint/2010/main" val="9999054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2" y="91697"/>
            <a:ext cx="8725119"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9. Kubo Stateful Sets Service (1/2)</a:t>
            </a:r>
            <a:br>
              <a:rPr kumimoji="1" lang="en-US" altLang="ko-KR" dirty="0"/>
            </a:br>
            <a:r>
              <a:rPr kumimoji="1" lang="en-US" altLang="ko-KR" dirty="0"/>
              <a:t>  - Creating Stateful Sets and binding to app</a:t>
            </a:r>
          </a:p>
        </p:txBody>
      </p:sp>
      <p:pic>
        <p:nvPicPr>
          <p:cNvPr id="4" name="Picture 3">
            <a:extLst>
              <a:ext uri="{FF2B5EF4-FFF2-40B4-BE49-F238E27FC236}">
                <a16:creationId xmlns:a16="http://schemas.microsoft.com/office/drawing/2014/main" id="{31EC31A3-4008-FE46-A78A-B47BC43C6D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13" y="908720"/>
            <a:ext cx="1668335" cy="5832648"/>
          </a:xfrm>
          <a:prstGeom prst="rect">
            <a:avLst/>
          </a:prstGeom>
        </p:spPr>
      </p:pic>
      <p:sp>
        <p:nvSpPr>
          <p:cNvPr id="69" name="TextBox 68">
            <a:extLst>
              <a:ext uri="{FF2B5EF4-FFF2-40B4-BE49-F238E27FC236}">
                <a16:creationId xmlns:a16="http://schemas.microsoft.com/office/drawing/2014/main" id="{5B3A5092-483A-CE43-B202-F3671C513AD5}"/>
              </a:ext>
            </a:extLst>
          </p:cNvPr>
          <p:cNvSpPr txBox="1"/>
          <p:nvPr/>
        </p:nvSpPr>
        <p:spPr>
          <a:xfrm>
            <a:off x="2392018" y="1247852"/>
            <a:ext cx="1977914" cy="307777"/>
          </a:xfrm>
          <a:prstGeom prst="rect">
            <a:avLst/>
          </a:prstGeom>
          <a:noFill/>
        </p:spPr>
        <p:txBody>
          <a:bodyPr wrap="none" rtlCol="0">
            <a:spAutoFit/>
          </a:bodyPr>
          <a:lstStyle/>
          <a:p>
            <a:r>
              <a:rPr lang="en-US" altLang="ko-KR" sz="1400" dirty="0"/>
              <a:t>2. Create Stateful Sets</a:t>
            </a:r>
            <a:endParaRPr lang="ko-KR" altLang="en-US" sz="1400" dirty="0"/>
          </a:p>
        </p:txBody>
      </p:sp>
      <p:sp>
        <p:nvSpPr>
          <p:cNvPr id="29" name="TextBox 28">
            <a:extLst>
              <a:ext uri="{FF2B5EF4-FFF2-40B4-BE49-F238E27FC236}">
                <a16:creationId xmlns:a16="http://schemas.microsoft.com/office/drawing/2014/main" id="{42061F6F-5BB1-984B-A159-4BCDA03F6D69}"/>
              </a:ext>
            </a:extLst>
          </p:cNvPr>
          <p:cNvSpPr txBox="1"/>
          <p:nvPr/>
        </p:nvSpPr>
        <p:spPr>
          <a:xfrm>
            <a:off x="2432720" y="1586991"/>
            <a:ext cx="3888432" cy="11079956"/>
          </a:xfrm>
          <a:prstGeom prst="rect">
            <a:avLst/>
          </a:prstGeom>
          <a:noFill/>
          <a:ln w="12700">
            <a:solidFill>
              <a:schemeClr val="accent1"/>
            </a:solidFill>
          </a:ln>
        </p:spPr>
        <p:txBody>
          <a:bodyPr wrap="square" rtlCol="0">
            <a:spAutoFit/>
          </a:bodyPr>
          <a:lstStyle/>
          <a:p>
            <a:r>
              <a:rPr lang="en-US" sz="1050" dirty="0" err="1">
                <a:solidFill>
                  <a:srgbClr val="000000"/>
                </a:solidFill>
              </a:rPr>
              <a:t>apiVersion</a:t>
            </a:r>
            <a:r>
              <a:rPr lang="en-US" sz="1050" dirty="0">
                <a:solidFill>
                  <a:srgbClr val="000000"/>
                </a:solidFill>
              </a:rPr>
              <a:t>: v1</a:t>
            </a:r>
          </a:p>
          <a:p>
            <a:r>
              <a:rPr lang="en-US" sz="1050" dirty="0">
                <a:solidFill>
                  <a:srgbClr val="000000"/>
                </a:solidFill>
              </a:rPr>
              <a:t>kind: Service</a:t>
            </a:r>
          </a:p>
          <a:p>
            <a:r>
              <a:rPr lang="en-US" sz="1050" dirty="0">
                <a:solidFill>
                  <a:srgbClr val="000000"/>
                </a:solidFill>
              </a:rPr>
              <a:t>metadata:</a:t>
            </a:r>
          </a:p>
          <a:p>
            <a:r>
              <a:rPr lang="en-US" sz="1050" dirty="0">
                <a:solidFill>
                  <a:srgbClr val="000000"/>
                </a:solidFill>
              </a:rPr>
              <a:t>  name: </a:t>
            </a:r>
            <a:r>
              <a:rPr lang="en-US" sz="1050" dirty="0" err="1">
                <a:solidFill>
                  <a:srgbClr val="000000"/>
                </a:solidFill>
              </a:rPr>
              <a:t>minio</a:t>
            </a:r>
            <a:endParaRPr lang="en-US" sz="1050" dirty="0">
              <a:solidFill>
                <a:srgbClr val="000000"/>
              </a:solidFill>
            </a:endParaRPr>
          </a:p>
          <a:p>
            <a:r>
              <a:rPr lang="en-US" sz="1050" dirty="0">
                <a:solidFill>
                  <a:srgbClr val="000000"/>
                </a:solidFill>
              </a:rPr>
              <a:t>  labels:</a:t>
            </a:r>
          </a:p>
          <a:p>
            <a:r>
              <a:rPr lang="en-US" sz="1050" dirty="0">
                <a:solidFill>
                  <a:srgbClr val="000000"/>
                </a:solidFill>
              </a:rPr>
              <a:t>    app: </a:t>
            </a:r>
            <a:r>
              <a:rPr lang="en-US" sz="1050" dirty="0" err="1">
                <a:solidFill>
                  <a:srgbClr val="000000"/>
                </a:solidFill>
              </a:rPr>
              <a:t>minio</a:t>
            </a:r>
            <a:endParaRPr lang="en-US" sz="1050" dirty="0">
              <a:solidFill>
                <a:srgbClr val="000000"/>
              </a:solidFill>
            </a:endParaRPr>
          </a:p>
          <a:p>
            <a:r>
              <a:rPr lang="en-US" sz="1050" dirty="0">
                <a:solidFill>
                  <a:srgbClr val="000000"/>
                </a:solidFill>
              </a:rPr>
              <a:t>spec:</a:t>
            </a:r>
          </a:p>
          <a:p>
            <a:r>
              <a:rPr lang="en-US" sz="1050" dirty="0">
                <a:solidFill>
                  <a:srgbClr val="000000"/>
                </a:solidFill>
              </a:rPr>
              <a:t>  </a:t>
            </a:r>
            <a:r>
              <a:rPr lang="en-US" sz="1050" dirty="0" err="1">
                <a:solidFill>
                  <a:srgbClr val="000000"/>
                </a:solidFill>
              </a:rPr>
              <a:t>clusterIP</a:t>
            </a:r>
            <a:r>
              <a:rPr lang="en-US" sz="1050" dirty="0">
                <a:solidFill>
                  <a:srgbClr val="000000"/>
                </a:solidFill>
              </a:rPr>
              <a:t>: None</a:t>
            </a:r>
          </a:p>
          <a:p>
            <a:r>
              <a:rPr lang="en-US" sz="1050" dirty="0">
                <a:solidFill>
                  <a:srgbClr val="000000"/>
                </a:solidFill>
              </a:rPr>
              <a:t>  ports:</a:t>
            </a:r>
          </a:p>
          <a:p>
            <a:r>
              <a:rPr lang="en-US" sz="1050" dirty="0">
                <a:solidFill>
                  <a:srgbClr val="000000"/>
                </a:solidFill>
              </a:rPr>
              <a:t>    - port: 9000</a:t>
            </a:r>
          </a:p>
          <a:p>
            <a:r>
              <a:rPr lang="en-US" sz="1050" dirty="0">
                <a:solidFill>
                  <a:srgbClr val="000000"/>
                </a:solidFill>
              </a:rPr>
              <a:t>      name: </a:t>
            </a:r>
            <a:r>
              <a:rPr lang="en-US" sz="1050" dirty="0" err="1">
                <a:solidFill>
                  <a:srgbClr val="000000"/>
                </a:solidFill>
              </a:rPr>
              <a:t>minio</a:t>
            </a:r>
            <a:endParaRPr lang="en-US" sz="1050" dirty="0">
              <a:solidFill>
                <a:srgbClr val="000000"/>
              </a:solidFill>
            </a:endParaRPr>
          </a:p>
          <a:p>
            <a:r>
              <a:rPr lang="en-US" sz="1050" dirty="0">
                <a:solidFill>
                  <a:srgbClr val="000000"/>
                </a:solidFill>
              </a:rPr>
              <a:t>  selector:</a:t>
            </a:r>
          </a:p>
          <a:p>
            <a:r>
              <a:rPr lang="en-US" sz="1050" dirty="0">
                <a:solidFill>
                  <a:srgbClr val="000000"/>
                </a:solidFill>
              </a:rPr>
              <a:t>    app: </a:t>
            </a:r>
            <a:r>
              <a:rPr lang="en-US" sz="1050" dirty="0" err="1">
                <a:solidFill>
                  <a:srgbClr val="000000"/>
                </a:solidFill>
              </a:rPr>
              <a:t>minio</a:t>
            </a:r>
            <a:endParaRPr lang="en-US" sz="1050" dirty="0">
              <a:solidFill>
                <a:srgbClr val="000000"/>
              </a:solidFill>
            </a:endParaRPr>
          </a:p>
          <a:p>
            <a:r>
              <a:rPr lang="en-US" sz="1050" dirty="0">
                <a:solidFill>
                  <a:srgbClr val="000000"/>
                </a:solidFill>
              </a:rPr>
              <a:t>---</a:t>
            </a:r>
          </a:p>
          <a:p>
            <a:r>
              <a:rPr lang="en-US" sz="1050" dirty="0" err="1">
                <a:solidFill>
                  <a:srgbClr val="000000"/>
                </a:solidFill>
              </a:rPr>
              <a:t>apiVersion</a:t>
            </a:r>
            <a:r>
              <a:rPr lang="en-US" sz="1050" dirty="0">
                <a:solidFill>
                  <a:srgbClr val="000000"/>
                </a:solidFill>
              </a:rPr>
              <a:t>: apps/v1beta1</a:t>
            </a:r>
          </a:p>
          <a:p>
            <a:r>
              <a:rPr lang="en-US" sz="1050" dirty="0">
                <a:solidFill>
                  <a:srgbClr val="000000"/>
                </a:solidFill>
              </a:rPr>
              <a:t>kind: </a:t>
            </a:r>
            <a:r>
              <a:rPr lang="en-US" sz="1050" dirty="0" err="1">
                <a:solidFill>
                  <a:srgbClr val="000000"/>
                </a:solidFill>
              </a:rPr>
              <a:t>StatefulSet</a:t>
            </a:r>
            <a:endParaRPr lang="en-US" sz="1050" dirty="0">
              <a:solidFill>
                <a:srgbClr val="000000"/>
              </a:solidFill>
            </a:endParaRPr>
          </a:p>
          <a:p>
            <a:r>
              <a:rPr lang="en-US" sz="1050" dirty="0">
                <a:solidFill>
                  <a:srgbClr val="000000"/>
                </a:solidFill>
              </a:rPr>
              <a:t>metadata:</a:t>
            </a:r>
          </a:p>
          <a:p>
            <a:r>
              <a:rPr lang="en-US" sz="1050" dirty="0">
                <a:solidFill>
                  <a:srgbClr val="000000"/>
                </a:solidFill>
              </a:rPr>
              <a:t>  name: </a:t>
            </a:r>
            <a:r>
              <a:rPr lang="en-US" sz="1050" dirty="0" err="1">
                <a:solidFill>
                  <a:srgbClr val="000000"/>
                </a:solidFill>
              </a:rPr>
              <a:t>minio</a:t>
            </a:r>
            <a:endParaRPr lang="en-US" sz="1050" dirty="0">
              <a:solidFill>
                <a:srgbClr val="000000"/>
              </a:solidFill>
            </a:endParaRPr>
          </a:p>
          <a:p>
            <a:r>
              <a:rPr lang="en-US" sz="1050" dirty="0">
                <a:solidFill>
                  <a:srgbClr val="000000"/>
                </a:solidFill>
              </a:rPr>
              <a:t>spec:</a:t>
            </a:r>
          </a:p>
          <a:p>
            <a:r>
              <a:rPr lang="en-US" sz="1050" dirty="0">
                <a:solidFill>
                  <a:srgbClr val="000000"/>
                </a:solidFill>
              </a:rPr>
              <a:t>  </a:t>
            </a:r>
            <a:r>
              <a:rPr lang="en-US" sz="1050" dirty="0" err="1">
                <a:solidFill>
                  <a:srgbClr val="000000"/>
                </a:solidFill>
              </a:rPr>
              <a:t>serviceName</a:t>
            </a:r>
            <a:r>
              <a:rPr lang="en-US" sz="1050" dirty="0">
                <a:solidFill>
                  <a:srgbClr val="000000"/>
                </a:solidFill>
              </a:rPr>
              <a:t>: </a:t>
            </a:r>
            <a:r>
              <a:rPr lang="en-US" sz="1050" dirty="0" err="1">
                <a:solidFill>
                  <a:srgbClr val="000000"/>
                </a:solidFill>
              </a:rPr>
              <a:t>minio</a:t>
            </a:r>
            <a:endParaRPr lang="en-US" sz="1050" dirty="0">
              <a:solidFill>
                <a:srgbClr val="000000"/>
              </a:solidFill>
            </a:endParaRPr>
          </a:p>
          <a:p>
            <a:r>
              <a:rPr lang="en-US" sz="1050" dirty="0">
                <a:solidFill>
                  <a:srgbClr val="000000"/>
                </a:solidFill>
              </a:rPr>
              <a:t>  replicas: 4</a:t>
            </a:r>
          </a:p>
          <a:p>
            <a:r>
              <a:rPr lang="en-US" sz="1050" dirty="0">
                <a:solidFill>
                  <a:srgbClr val="000000"/>
                </a:solidFill>
              </a:rPr>
              <a:t>  template:</a:t>
            </a:r>
          </a:p>
          <a:p>
            <a:r>
              <a:rPr lang="en-US" sz="1050" dirty="0">
                <a:solidFill>
                  <a:srgbClr val="000000"/>
                </a:solidFill>
              </a:rPr>
              <a:t>    metadata:</a:t>
            </a:r>
          </a:p>
          <a:p>
            <a:r>
              <a:rPr lang="en-US" sz="1050" dirty="0">
                <a:solidFill>
                  <a:srgbClr val="000000"/>
                </a:solidFill>
              </a:rPr>
              <a:t>      labels:</a:t>
            </a:r>
          </a:p>
          <a:p>
            <a:r>
              <a:rPr lang="en-US" sz="1050" dirty="0">
                <a:solidFill>
                  <a:srgbClr val="000000"/>
                </a:solidFill>
              </a:rPr>
              <a:t>        app: </a:t>
            </a:r>
            <a:r>
              <a:rPr lang="en-US" sz="1050" dirty="0" err="1">
                <a:solidFill>
                  <a:srgbClr val="000000"/>
                </a:solidFill>
              </a:rPr>
              <a:t>minio</a:t>
            </a:r>
            <a:endParaRPr lang="en-US" sz="1050" dirty="0">
              <a:solidFill>
                <a:srgbClr val="000000"/>
              </a:solidFill>
            </a:endParaRPr>
          </a:p>
          <a:p>
            <a:r>
              <a:rPr lang="en-US" sz="1050" dirty="0">
                <a:solidFill>
                  <a:srgbClr val="000000"/>
                </a:solidFill>
              </a:rPr>
              <a:t>    spec:</a:t>
            </a:r>
          </a:p>
          <a:p>
            <a:r>
              <a:rPr lang="en-US" sz="1050" dirty="0">
                <a:solidFill>
                  <a:srgbClr val="000000"/>
                </a:solidFill>
              </a:rPr>
              <a:t>      containers:</a:t>
            </a:r>
          </a:p>
          <a:p>
            <a:r>
              <a:rPr lang="en-US" sz="1050" dirty="0">
                <a:solidFill>
                  <a:srgbClr val="000000"/>
                </a:solidFill>
              </a:rPr>
              <a:t>      - name: </a:t>
            </a:r>
            <a:r>
              <a:rPr lang="en-US" sz="1050" dirty="0" err="1">
                <a:solidFill>
                  <a:srgbClr val="000000"/>
                </a:solidFill>
              </a:rPr>
              <a:t>minio</a:t>
            </a:r>
            <a:endParaRPr lang="en-US" sz="1050" dirty="0">
              <a:solidFill>
                <a:srgbClr val="000000"/>
              </a:solidFill>
            </a:endParaRPr>
          </a:p>
          <a:p>
            <a:r>
              <a:rPr lang="en-US" sz="1050" dirty="0">
                <a:solidFill>
                  <a:srgbClr val="000000"/>
                </a:solidFill>
              </a:rPr>
              <a:t>        </a:t>
            </a:r>
            <a:r>
              <a:rPr lang="en-US" sz="1050" dirty="0" err="1">
                <a:solidFill>
                  <a:srgbClr val="000000"/>
                </a:solidFill>
              </a:rPr>
              <a:t>env</a:t>
            </a:r>
            <a:r>
              <a:rPr lang="en-US" sz="1050" dirty="0">
                <a:solidFill>
                  <a:srgbClr val="000000"/>
                </a:solidFill>
              </a:rPr>
              <a:t>:</a:t>
            </a:r>
          </a:p>
          <a:p>
            <a:r>
              <a:rPr lang="en-US" sz="1050" dirty="0">
                <a:solidFill>
                  <a:srgbClr val="000000"/>
                </a:solidFill>
              </a:rPr>
              <a:t>        - name: MINIO_ACCESS_KEY</a:t>
            </a:r>
          </a:p>
          <a:p>
            <a:r>
              <a:rPr lang="en-US" sz="1050" dirty="0">
                <a:solidFill>
                  <a:srgbClr val="000000"/>
                </a:solidFill>
              </a:rPr>
              <a:t>          value: "</a:t>
            </a:r>
            <a:r>
              <a:rPr lang="en-US" sz="1050" dirty="0" err="1">
                <a:solidFill>
                  <a:srgbClr val="000000"/>
                </a:solidFill>
              </a:rPr>
              <a:t>abhilash</a:t>
            </a:r>
            <a:r>
              <a:rPr lang="en-US" sz="1050" dirty="0">
                <a:solidFill>
                  <a:srgbClr val="000000"/>
                </a:solidFill>
              </a:rPr>
              <a:t>"</a:t>
            </a:r>
          </a:p>
          <a:p>
            <a:r>
              <a:rPr lang="en-US" sz="1050" dirty="0">
                <a:solidFill>
                  <a:srgbClr val="000000"/>
                </a:solidFill>
              </a:rPr>
              <a:t>        - name: MINIO_SECRET_KEY</a:t>
            </a:r>
          </a:p>
          <a:p>
            <a:r>
              <a:rPr lang="en-US" sz="1050" dirty="0">
                <a:solidFill>
                  <a:srgbClr val="000000"/>
                </a:solidFill>
              </a:rPr>
              <a:t>          value: "chowdary07-"</a:t>
            </a:r>
          </a:p>
          <a:p>
            <a:r>
              <a:rPr lang="en-US" sz="1050" dirty="0">
                <a:solidFill>
                  <a:srgbClr val="000000"/>
                </a:solidFill>
              </a:rPr>
              <a:t>        image: </a:t>
            </a:r>
            <a:r>
              <a:rPr lang="en-US" sz="1050" dirty="0" err="1">
                <a:solidFill>
                  <a:srgbClr val="000000"/>
                </a:solidFill>
              </a:rPr>
              <a:t>minio</a:t>
            </a:r>
            <a:r>
              <a:rPr lang="en-US" sz="1050" dirty="0">
                <a:solidFill>
                  <a:srgbClr val="000000"/>
                </a:solidFill>
              </a:rPr>
              <a:t>/</a:t>
            </a:r>
            <a:r>
              <a:rPr lang="en-US" sz="1050" dirty="0" err="1">
                <a:solidFill>
                  <a:srgbClr val="000000"/>
                </a:solidFill>
              </a:rPr>
              <a:t>minio</a:t>
            </a:r>
            <a:endParaRPr lang="en-US" sz="1050" dirty="0">
              <a:solidFill>
                <a:srgbClr val="000000"/>
              </a:solidFill>
            </a:endParaRPr>
          </a:p>
          <a:p>
            <a:r>
              <a:rPr lang="en-US" sz="1050" dirty="0">
                <a:solidFill>
                  <a:srgbClr val="000000"/>
                </a:solidFill>
              </a:rPr>
              <a:t>        </a:t>
            </a:r>
            <a:r>
              <a:rPr lang="en-US" sz="1050" dirty="0" err="1">
                <a:solidFill>
                  <a:srgbClr val="000000"/>
                </a:solidFill>
              </a:rPr>
              <a:t>args</a:t>
            </a:r>
            <a:r>
              <a:rPr lang="en-US" sz="1050" dirty="0">
                <a:solidFill>
                  <a:srgbClr val="000000"/>
                </a:solidFill>
              </a:rPr>
              <a:t>:</a:t>
            </a:r>
          </a:p>
          <a:p>
            <a:r>
              <a:rPr lang="en-US" sz="1050" dirty="0">
                <a:solidFill>
                  <a:srgbClr val="000000"/>
                </a:solidFill>
              </a:rPr>
              <a:t>        - server</a:t>
            </a:r>
          </a:p>
          <a:p>
            <a:r>
              <a:rPr lang="en-US" sz="1050" dirty="0">
                <a:solidFill>
                  <a:srgbClr val="000000"/>
                </a:solidFill>
              </a:rPr>
              <a:t>        - http://minio-0.minio.default.svc.cluster.local/data</a:t>
            </a:r>
          </a:p>
          <a:p>
            <a:r>
              <a:rPr lang="en-US" sz="1050" dirty="0">
                <a:solidFill>
                  <a:srgbClr val="000000"/>
                </a:solidFill>
              </a:rPr>
              <a:t>        - http://minio-1.minio.default.svc.cluster.local/data</a:t>
            </a:r>
          </a:p>
          <a:p>
            <a:r>
              <a:rPr lang="en-US" sz="1050" dirty="0">
                <a:solidFill>
                  <a:srgbClr val="000000"/>
                </a:solidFill>
              </a:rPr>
              <a:t>        - http://minio-2.minio.default.svc.cluster.local/data</a:t>
            </a:r>
          </a:p>
          <a:p>
            <a:r>
              <a:rPr lang="en-US" sz="1050" dirty="0">
                <a:solidFill>
                  <a:srgbClr val="000000"/>
                </a:solidFill>
              </a:rPr>
              <a:t>        - http://minio-3.minio.default.svc.cluster.local/data</a:t>
            </a:r>
          </a:p>
          <a:p>
            <a:r>
              <a:rPr lang="en-US" sz="1050" dirty="0">
                <a:solidFill>
                  <a:srgbClr val="000000"/>
                </a:solidFill>
              </a:rPr>
              <a:t>        ports:</a:t>
            </a:r>
          </a:p>
          <a:p>
            <a:r>
              <a:rPr lang="en-US" sz="1050" dirty="0">
                <a:solidFill>
                  <a:srgbClr val="000000"/>
                </a:solidFill>
              </a:rPr>
              <a:t>        - </a:t>
            </a:r>
            <a:r>
              <a:rPr lang="en-US" sz="1050" dirty="0" err="1">
                <a:solidFill>
                  <a:srgbClr val="000000"/>
                </a:solidFill>
              </a:rPr>
              <a:t>containerPort</a:t>
            </a:r>
            <a:r>
              <a:rPr lang="en-US" sz="1050" dirty="0">
                <a:solidFill>
                  <a:srgbClr val="000000"/>
                </a:solidFill>
              </a:rPr>
              <a:t>: 9000</a:t>
            </a:r>
          </a:p>
          <a:p>
            <a:r>
              <a:rPr lang="en-US" sz="1050" dirty="0">
                <a:solidFill>
                  <a:srgbClr val="000000"/>
                </a:solidFill>
              </a:rPr>
              <a:t>        </a:t>
            </a:r>
            <a:r>
              <a:rPr lang="en-US" sz="1050" dirty="0" err="1">
                <a:solidFill>
                  <a:srgbClr val="000000"/>
                </a:solidFill>
              </a:rPr>
              <a:t>volumeMounts</a:t>
            </a:r>
            <a:r>
              <a:rPr lang="en-US" sz="1050" dirty="0">
                <a:solidFill>
                  <a:srgbClr val="000000"/>
                </a:solidFill>
              </a:rPr>
              <a:t>:</a:t>
            </a:r>
          </a:p>
          <a:p>
            <a:r>
              <a:rPr lang="en-US" sz="1050" dirty="0">
                <a:solidFill>
                  <a:srgbClr val="000000"/>
                </a:solidFill>
              </a:rPr>
              <a:t>        - name: data</a:t>
            </a:r>
          </a:p>
          <a:p>
            <a:r>
              <a:rPr lang="en-US" sz="1050" dirty="0">
                <a:solidFill>
                  <a:srgbClr val="000000"/>
                </a:solidFill>
              </a:rPr>
              <a:t>          </a:t>
            </a:r>
            <a:r>
              <a:rPr lang="en-US" sz="1050" dirty="0" err="1">
                <a:solidFill>
                  <a:srgbClr val="000000"/>
                </a:solidFill>
              </a:rPr>
              <a:t>mountPath</a:t>
            </a:r>
            <a:r>
              <a:rPr lang="en-US" sz="1050" dirty="0">
                <a:solidFill>
                  <a:srgbClr val="000000"/>
                </a:solidFill>
              </a:rPr>
              <a:t>: /data</a:t>
            </a:r>
          </a:p>
          <a:p>
            <a:r>
              <a:rPr lang="en-US" sz="1050" dirty="0">
                <a:solidFill>
                  <a:srgbClr val="000000"/>
                </a:solidFill>
              </a:rPr>
              <a:t>  </a:t>
            </a:r>
            <a:r>
              <a:rPr lang="en-US" sz="1050" dirty="0" err="1">
                <a:solidFill>
                  <a:srgbClr val="000000"/>
                </a:solidFill>
              </a:rPr>
              <a:t>volumeClaimTemplates</a:t>
            </a:r>
            <a:r>
              <a:rPr lang="en-US" sz="1050" dirty="0">
                <a:solidFill>
                  <a:srgbClr val="000000"/>
                </a:solidFill>
              </a:rPr>
              <a:t>:</a:t>
            </a:r>
          </a:p>
          <a:p>
            <a:r>
              <a:rPr lang="en-US" sz="1050" dirty="0">
                <a:solidFill>
                  <a:srgbClr val="000000"/>
                </a:solidFill>
              </a:rPr>
              <a:t>  - metadata:</a:t>
            </a:r>
          </a:p>
          <a:p>
            <a:r>
              <a:rPr lang="en-US" sz="1050" dirty="0">
                <a:solidFill>
                  <a:srgbClr val="000000"/>
                </a:solidFill>
              </a:rPr>
              <a:t>      name: data</a:t>
            </a:r>
          </a:p>
          <a:p>
            <a:r>
              <a:rPr lang="en-US" sz="1050" dirty="0">
                <a:solidFill>
                  <a:srgbClr val="000000"/>
                </a:solidFill>
              </a:rPr>
              <a:t>    spec:</a:t>
            </a:r>
          </a:p>
          <a:p>
            <a:r>
              <a:rPr lang="en-US" sz="1050" dirty="0">
                <a:solidFill>
                  <a:srgbClr val="000000"/>
                </a:solidFill>
              </a:rPr>
              <a:t>      </a:t>
            </a:r>
            <a:r>
              <a:rPr lang="en-US" sz="1050" dirty="0" err="1">
                <a:solidFill>
                  <a:srgbClr val="000000"/>
                </a:solidFill>
              </a:rPr>
              <a:t>storageClassName</a:t>
            </a:r>
            <a:r>
              <a:rPr lang="en-US" sz="1050" dirty="0">
                <a:solidFill>
                  <a:srgbClr val="000000"/>
                </a:solidFill>
              </a:rPr>
              <a:t>: gold</a:t>
            </a:r>
          </a:p>
          <a:p>
            <a:r>
              <a:rPr lang="en-US" sz="1050" dirty="0">
                <a:solidFill>
                  <a:srgbClr val="000000"/>
                </a:solidFill>
              </a:rPr>
              <a:t>      </a:t>
            </a:r>
            <a:r>
              <a:rPr lang="en-US" sz="1050" dirty="0" err="1">
                <a:solidFill>
                  <a:srgbClr val="000000"/>
                </a:solidFill>
              </a:rPr>
              <a:t>accessModes</a:t>
            </a:r>
            <a:r>
              <a:rPr lang="en-US" sz="1050" dirty="0">
                <a:solidFill>
                  <a:srgbClr val="000000"/>
                </a:solidFill>
              </a:rPr>
              <a:t>:</a:t>
            </a:r>
          </a:p>
          <a:p>
            <a:r>
              <a:rPr lang="en-US" sz="1050" dirty="0">
                <a:solidFill>
                  <a:srgbClr val="000000"/>
                </a:solidFill>
              </a:rPr>
              <a:t>        - </a:t>
            </a:r>
            <a:r>
              <a:rPr lang="en-US" sz="1050" dirty="0" err="1">
                <a:solidFill>
                  <a:srgbClr val="000000"/>
                </a:solidFill>
              </a:rPr>
              <a:t>ReadWriteOnce</a:t>
            </a:r>
            <a:endParaRPr lang="en-US" sz="1050" dirty="0">
              <a:solidFill>
                <a:srgbClr val="000000"/>
              </a:solidFill>
            </a:endParaRPr>
          </a:p>
          <a:p>
            <a:r>
              <a:rPr lang="en-US" sz="1050" dirty="0">
                <a:solidFill>
                  <a:srgbClr val="000000"/>
                </a:solidFill>
              </a:rPr>
              <a:t>      resources:</a:t>
            </a:r>
          </a:p>
          <a:p>
            <a:r>
              <a:rPr lang="en-US" sz="1050" dirty="0">
                <a:solidFill>
                  <a:srgbClr val="000000"/>
                </a:solidFill>
              </a:rPr>
              <a:t>        requests:</a:t>
            </a:r>
          </a:p>
          <a:p>
            <a:r>
              <a:rPr lang="en-US" sz="1050" dirty="0">
                <a:solidFill>
                  <a:srgbClr val="000000"/>
                </a:solidFill>
              </a:rPr>
              <a:t>          storage: 10Gi      </a:t>
            </a:r>
          </a:p>
          <a:p>
            <a:r>
              <a:rPr lang="en-US" sz="1050" dirty="0">
                <a:solidFill>
                  <a:srgbClr val="000000"/>
                </a:solidFill>
              </a:rPr>
              <a:t>---</a:t>
            </a:r>
          </a:p>
          <a:p>
            <a:r>
              <a:rPr lang="en-US" sz="1050" dirty="0" err="1">
                <a:solidFill>
                  <a:srgbClr val="000000"/>
                </a:solidFill>
              </a:rPr>
              <a:t>apiVersion</a:t>
            </a:r>
            <a:r>
              <a:rPr lang="en-US" sz="1050" dirty="0">
                <a:solidFill>
                  <a:srgbClr val="000000"/>
                </a:solidFill>
              </a:rPr>
              <a:t>: v1</a:t>
            </a:r>
          </a:p>
          <a:p>
            <a:r>
              <a:rPr lang="en-US" sz="1050" dirty="0">
                <a:solidFill>
                  <a:srgbClr val="000000"/>
                </a:solidFill>
              </a:rPr>
              <a:t>kind: Service</a:t>
            </a:r>
          </a:p>
          <a:p>
            <a:r>
              <a:rPr lang="en-US" sz="1050" dirty="0">
                <a:solidFill>
                  <a:srgbClr val="000000"/>
                </a:solidFill>
              </a:rPr>
              <a:t>metadata:</a:t>
            </a:r>
          </a:p>
          <a:p>
            <a:r>
              <a:rPr lang="en-US" sz="1050" dirty="0">
                <a:solidFill>
                  <a:srgbClr val="000000"/>
                </a:solidFill>
              </a:rPr>
              <a:t>  name: </a:t>
            </a:r>
            <a:r>
              <a:rPr lang="en-US" sz="1050" dirty="0" err="1">
                <a:solidFill>
                  <a:srgbClr val="000000"/>
                </a:solidFill>
              </a:rPr>
              <a:t>minio</a:t>
            </a:r>
            <a:r>
              <a:rPr lang="en-US" sz="1050" dirty="0">
                <a:solidFill>
                  <a:srgbClr val="000000"/>
                </a:solidFill>
              </a:rPr>
              <a:t>-service</a:t>
            </a:r>
          </a:p>
          <a:p>
            <a:r>
              <a:rPr lang="en-US" sz="1050" dirty="0">
                <a:solidFill>
                  <a:srgbClr val="000000"/>
                </a:solidFill>
              </a:rPr>
              <a:t>spec:</a:t>
            </a:r>
          </a:p>
          <a:p>
            <a:r>
              <a:rPr lang="en-US" sz="1050" dirty="0">
                <a:solidFill>
                  <a:srgbClr val="000000"/>
                </a:solidFill>
              </a:rPr>
              <a:t>  type: </a:t>
            </a:r>
            <a:r>
              <a:rPr lang="en-US" sz="1050" dirty="0" err="1">
                <a:solidFill>
                  <a:srgbClr val="000000"/>
                </a:solidFill>
              </a:rPr>
              <a:t>LoadBalancer</a:t>
            </a:r>
            <a:endParaRPr lang="en-US" sz="1050" dirty="0">
              <a:solidFill>
                <a:srgbClr val="000000"/>
              </a:solidFill>
            </a:endParaRPr>
          </a:p>
          <a:p>
            <a:r>
              <a:rPr lang="en-US" sz="1050" dirty="0">
                <a:solidFill>
                  <a:srgbClr val="000000"/>
                </a:solidFill>
              </a:rPr>
              <a:t>  ports:</a:t>
            </a:r>
          </a:p>
          <a:p>
            <a:r>
              <a:rPr lang="en-US" sz="1050" dirty="0">
                <a:solidFill>
                  <a:srgbClr val="000000"/>
                </a:solidFill>
              </a:rPr>
              <a:t>    - port: 9000</a:t>
            </a:r>
          </a:p>
          <a:p>
            <a:r>
              <a:rPr lang="en-US" sz="1050" dirty="0">
                <a:solidFill>
                  <a:srgbClr val="000000"/>
                </a:solidFill>
              </a:rPr>
              <a:t>      </a:t>
            </a:r>
            <a:r>
              <a:rPr lang="en-US" sz="1050" dirty="0" err="1">
                <a:solidFill>
                  <a:srgbClr val="000000"/>
                </a:solidFill>
              </a:rPr>
              <a:t>targetPort</a:t>
            </a:r>
            <a:r>
              <a:rPr lang="en-US" sz="1050" dirty="0">
                <a:solidFill>
                  <a:srgbClr val="000000"/>
                </a:solidFill>
              </a:rPr>
              <a:t>: 9000</a:t>
            </a:r>
          </a:p>
          <a:p>
            <a:r>
              <a:rPr lang="en-US" sz="1050" dirty="0">
                <a:solidFill>
                  <a:srgbClr val="000000"/>
                </a:solidFill>
              </a:rPr>
              <a:t>      protocol: TCP</a:t>
            </a:r>
          </a:p>
          <a:p>
            <a:r>
              <a:rPr lang="en-US" sz="1050" dirty="0">
                <a:solidFill>
                  <a:srgbClr val="000000"/>
                </a:solidFill>
              </a:rPr>
              <a:t>  selector:</a:t>
            </a:r>
          </a:p>
          <a:p>
            <a:r>
              <a:rPr lang="en-US" sz="1050" dirty="0">
                <a:solidFill>
                  <a:srgbClr val="000000"/>
                </a:solidFill>
              </a:rPr>
              <a:t>    app: </a:t>
            </a:r>
            <a:r>
              <a:rPr lang="en-US" sz="1050" dirty="0" err="1">
                <a:solidFill>
                  <a:srgbClr val="000000"/>
                </a:solidFill>
              </a:rPr>
              <a:t>minio</a:t>
            </a:r>
            <a:endParaRPr lang="en-US" sz="1050" dirty="0">
              <a:solidFill>
                <a:srgbClr val="000000"/>
              </a:solidFill>
            </a:endParaRPr>
          </a:p>
        </p:txBody>
      </p:sp>
      <p:sp>
        <p:nvSpPr>
          <p:cNvPr id="27" name="TextBox 26">
            <a:extLst>
              <a:ext uri="{FF2B5EF4-FFF2-40B4-BE49-F238E27FC236}">
                <a16:creationId xmlns:a16="http://schemas.microsoft.com/office/drawing/2014/main" id="{0388BEFF-78F9-954D-B198-CCE95D28C81E}"/>
              </a:ext>
            </a:extLst>
          </p:cNvPr>
          <p:cNvSpPr txBox="1"/>
          <p:nvPr/>
        </p:nvSpPr>
        <p:spPr>
          <a:xfrm>
            <a:off x="2432720" y="908720"/>
            <a:ext cx="6840760" cy="27699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1200" dirty="0">
                <a:solidFill>
                  <a:srgbClr val="FF0000"/>
                </a:solidFill>
              </a:rPr>
              <a:t>Note: Please create Storage Class before deploying Stateful Sets from 6. Kubo Volume Service.  </a:t>
            </a:r>
          </a:p>
        </p:txBody>
      </p:sp>
      <p:sp>
        <p:nvSpPr>
          <p:cNvPr id="30" name="TextBox 29">
            <a:extLst>
              <a:ext uri="{FF2B5EF4-FFF2-40B4-BE49-F238E27FC236}">
                <a16:creationId xmlns:a16="http://schemas.microsoft.com/office/drawing/2014/main" id="{C0E064EA-2832-F442-ADEB-6A939DD6FE09}"/>
              </a:ext>
            </a:extLst>
          </p:cNvPr>
          <p:cNvSpPr txBox="1"/>
          <p:nvPr/>
        </p:nvSpPr>
        <p:spPr>
          <a:xfrm>
            <a:off x="258790" y="2016160"/>
            <a:ext cx="1453850" cy="221203"/>
          </a:xfrm>
          <a:prstGeom prst="rect">
            <a:avLst/>
          </a:prstGeom>
          <a:noFill/>
          <a:ln w="28575">
            <a:solidFill>
              <a:srgbClr val="FF0000"/>
            </a:solidFill>
            <a:prstDash val="sysDash"/>
          </a:ln>
        </p:spPr>
        <p:txBody>
          <a:bodyPr wrap="square" rtlCol="0">
            <a:spAutoFit/>
          </a:bodyPr>
          <a:lstStyle/>
          <a:p>
            <a:endParaRPr lang="en-US" dirty="0"/>
          </a:p>
        </p:txBody>
      </p:sp>
      <p:sp>
        <p:nvSpPr>
          <p:cNvPr id="31" name="타원 8">
            <a:extLst>
              <a:ext uri="{FF2B5EF4-FFF2-40B4-BE49-F238E27FC236}">
                <a16:creationId xmlns:a16="http://schemas.microsoft.com/office/drawing/2014/main" id="{5483D136-42CB-9F44-B1B9-269E90DDE482}"/>
              </a:ext>
            </a:extLst>
          </p:cNvPr>
          <p:cNvSpPr/>
          <p:nvPr/>
        </p:nvSpPr>
        <p:spPr>
          <a:xfrm>
            <a:off x="139164" y="191697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cxnSp>
        <p:nvCxnSpPr>
          <p:cNvPr id="32" name="Elbow Connector 31">
            <a:extLst>
              <a:ext uri="{FF2B5EF4-FFF2-40B4-BE49-F238E27FC236}">
                <a16:creationId xmlns:a16="http://schemas.microsoft.com/office/drawing/2014/main" id="{F71AD4D9-5C33-A44E-846A-6BBA4283642E}"/>
              </a:ext>
            </a:extLst>
          </p:cNvPr>
          <p:cNvCxnSpPr>
            <a:cxnSpLocks/>
            <a:stCxn id="30" idx="3"/>
            <a:endCxn id="27" idx="1"/>
          </p:cNvCxnSpPr>
          <p:nvPr/>
        </p:nvCxnSpPr>
        <p:spPr>
          <a:xfrm flipV="1">
            <a:off x="1712640" y="1047220"/>
            <a:ext cx="720080" cy="1079542"/>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1BAE179C-3A50-A647-96DE-CDFD432A65C9}"/>
              </a:ext>
            </a:extLst>
          </p:cNvPr>
          <p:cNvSpPr txBox="1"/>
          <p:nvPr/>
        </p:nvSpPr>
        <p:spPr>
          <a:xfrm>
            <a:off x="258790" y="4869176"/>
            <a:ext cx="1453850" cy="221203"/>
          </a:xfrm>
          <a:prstGeom prst="rect">
            <a:avLst/>
          </a:prstGeom>
          <a:noFill/>
          <a:ln w="28575">
            <a:solidFill>
              <a:srgbClr val="FF0000"/>
            </a:solidFill>
            <a:prstDash val="sysDash"/>
          </a:ln>
        </p:spPr>
        <p:txBody>
          <a:bodyPr wrap="square" rtlCol="0">
            <a:spAutoFit/>
          </a:bodyPr>
          <a:lstStyle/>
          <a:p>
            <a:endParaRPr lang="en-US" dirty="0"/>
          </a:p>
        </p:txBody>
      </p:sp>
      <p:sp>
        <p:nvSpPr>
          <p:cNvPr id="38" name="타원 8">
            <a:extLst>
              <a:ext uri="{FF2B5EF4-FFF2-40B4-BE49-F238E27FC236}">
                <a16:creationId xmlns:a16="http://schemas.microsoft.com/office/drawing/2014/main" id="{74EB7365-1831-3C46-ABA5-00BD8248DAE1}"/>
              </a:ext>
            </a:extLst>
          </p:cNvPr>
          <p:cNvSpPr/>
          <p:nvPr/>
        </p:nvSpPr>
        <p:spPr>
          <a:xfrm>
            <a:off x="141275" y="480339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cxnSp>
        <p:nvCxnSpPr>
          <p:cNvPr id="39" name="Elbow Connector 38">
            <a:extLst>
              <a:ext uri="{FF2B5EF4-FFF2-40B4-BE49-F238E27FC236}">
                <a16:creationId xmlns:a16="http://schemas.microsoft.com/office/drawing/2014/main" id="{3E56F86A-9548-8F47-93C0-442DEA1006B5}"/>
              </a:ext>
            </a:extLst>
          </p:cNvPr>
          <p:cNvCxnSpPr>
            <a:cxnSpLocks/>
            <a:stCxn id="37" idx="3"/>
            <a:endCxn id="29" idx="1"/>
          </p:cNvCxnSpPr>
          <p:nvPr/>
        </p:nvCxnSpPr>
        <p:spPr>
          <a:xfrm>
            <a:off x="1712640" y="4979778"/>
            <a:ext cx="720080" cy="2147191"/>
          </a:xfrm>
          <a:prstGeom prst="bentConnector3">
            <a:avLst>
              <a:gd name="adj1" fmla="val 50000"/>
            </a:avLst>
          </a:prstGeom>
          <a:ln w="2857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96CACCA6-64A4-1B41-AFE2-67E26A939DB7}"/>
              </a:ext>
            </a:extLst>
          </p:cNvPr>
          <p:cNvSpPr txBox="1"/>
          <p:nvPr/>
        </p:nvSpPr>
        <p:spPr>
          <a:xfrm>
            <a:off x="2504728" y="4005064"/>
            <a:ext cx="1152128" cy="216024"/>
          </a:xfrm>
          <a:prstGeom prst="rect">
            <a:avLst/>
          </a:prstGeom>
          <a:noFill/>
          <a:ln w="19050">
            <a:solidFill>
              <a:srgbClr val="FF0000"/>
            </a:solidFill>
          </a:ln>
        </p:spPr>
        <p:txBody>
          <a:bodyPr wrap="square" rtlCol="0">
            <a:spAutoFit/>
          </a:bodyPr>
          <a:lstStyle/>
          <a:p>
            <a:endParaRPr lang="en-US" dirty="0"/>
          </a:p>
        </p:txBody>
      </p:sp>
      <p:sp>
        <p:nvSpPr>
          <p:cNvPr id="51" name="TextBox 50">
            <a:extLst>
              <a:ext uri="{FF2B5EF4-FFF2-40B4-BE49-F238E27FC236}">
                <a16:creationId xmlns:a16="http://schemas.microsoft.com/office/drawing/2014/main" id="{B513B98E-BA32-A247-9A9D-2A329B64194A}"/>
              </a:ext>
            </a:extLst>
          </p:cNvPr>
          <p:cNvSpPr txBox="1"/>
          <p:nvPr/>
        </p:nvSpPr>
        <p:spPr>
          <a:xfrm>
            <a:off x="2442862" y="1800136"/>
            <a:ext cx="938113" cy="156765"/>
          </a:xfrm>
          <a:prstGeom prst="rect">
            <a:avLst/>
          </a:prstGeom>
          <a:noFill/>
          <a:ln w="19050">
            <a:solidFill>
              <a:srgbClr val="FF0000"/>
            </a:solidFill>
          </a:ln>
        </p:spPr>
        <p:txBody>
          <a:bodyPr wrap="square" rtlCol="0">
            <a:spAutoFit/>
          </a:bodyPr>
          <a:lstStyle/>
          <a:p>
            <a:endParaRPr lang="en-US" dirty="0"/>
          </a:p>
        </p:txBody>
      </p:sp>
      <p:sp>
        <p:nvSpPr>
          <p:cNvPr id="56" name="타원 8">
            <a:extLst>
              <a:ext uri="{FF2B5EF4-FFF2-40B4-BE49-F238E27FC236}">
                <a16:creationId xmlns:a16="http://schemas.microsoft.com/office/drawing/2014/main" id="{4BFF8015-361E-E446-97E1-743075348783}"/>
              </a:ext>
            </a:extLst>
          </p:cNvPr>
          <p:cNvSpPr/>
          <p:nvPr/>
        </p:nvSpPr>
        <p:spPr>
          <a:xfrm>
            <a:off x="3343338" y="1707195"/>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sp>
        <p:nvSpPr>
          <p:cNvPr id="57" name="타원 8">
            <a:extLst>
              <a:ext uri="{FF2B5EF4-FFF2-40B4-BE49-F238E27FC236}">
                <a16:creationId xmlns:a16="http://schemas.microsoft.com/office/drawing/2014/main" id="{864689E2-2EE0-AB49-B500-611C4B7546C2}"/>
              </a:ext>
            </a:extLst>
          </p:cNvPr>
          <p:cNvSpPr/>
          <p:nvPr/>
        </p:nvSpPr>
        <p:spPr>
          <a:xfrm>
            <a:off x="3563263" y="400506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sp>
        <p:nvSpPr>
          <p:cNvPr id="58" name="TextBox 57">
            <a:extLst>
              <a:ext uri="{FF2B5EF4-FFF2-40B4-BE49-F238E27FC236}">
                <a16:creationId xmlns:a16="http://schemas.microsoft.com/office/drawing/2014/main" id="{98FD7099-6BAC-7148-9A33-1CBD809E3C7A}"/>
              </a:ext>
            </a:extLst>
          </p:cNvPr>
          <p:cNvSpPr txBox="1"/>
          <p:nvPr/>
        </p:nvSpPr>
        <p:spPr>
          <a:xfrm>
            <a:off x="2607276" y="2126762"/>
            <a:ext cx="773699" cy="144000"/>
          </a:xfrm>
          <a:prstGeom prst="rect">
            <a:avLst/>
          </a:prstGeom>
          <a:noFill/>
          <a:ln w="19050">
            <a:solidFill>
              <a:srgbClr val="FF0000"/>
            </a:solidFill>
          </a:ln>
        </p:spPr>
        <p:txBody>
          <a:bodyPr wrap="square" rtlCol="0">
            <a:spAutoFit/>
          </a:bodyPr>
          <a:lstStyle/>
          <a:p>
            <a:endParaRPr lang="en-US" dirty="0"/>
          </a:p>
        </p:txBody>
      </p:sp>
      <p:sp>
        <p:nvSpPr>
          <p:cNvPr id="59" name="TextBox 58">
            <a:extLst>
              <a:ext uri="{FF2B5EF4-FFF2-40B4-BE49-F238E27FC236}">
                <a16:creationId xmlns:a16="http://schemas.microsoft.com/office/drawing/2014/main" id="{7E39F746-6D77-054D-8277-BB19B2C68322}"/>
              </a:ext>
            </a:extLst>
          </p:cNvPr>
          <p:cNvSpPr txBox="1"/>
          <p:nvPr/>
        </p:nvSpPr>
        <p:spPr>
          <a:xfrm>
            <a:off x="2567368" y="4690520"/>
            <a:ext cx="1243195" cy="178656"/>
          </a:xfrm>
          <a:prstGeom prst="rect">
            <a:avLst/>
          </a:prstGeom>
          <a:noFill/>
          <a:ln w="19050">
            <a:solidFill>
              <a:srgbClr val="FF0000"/>
            </a:solidFill>
          </a:ln>
        </p:spPr>
        <p:txBody>
          <a:bodyPr wrap="square" rtlCol="0">
            <a:spAutoFit/>
          </a:bodyPr>
          <a:lstStyle/>
          <a:p>
            <a:endParaRPr lang="en-US" dirty="0"/>
          </a:p>
        </p:txBody>
      </p:sp>
      <p:cxnSp>
        <p:nvCxnSpPr>
          <p:cNvPr id="60" name="Elbow Connector 59">
            <a:extLst>
              <a:ext uri="{FF2B5EF4-FFF2-40B4-BE49-F238E27FC236}">
                <a16:creationId xmlns:a16="http://schemas.microsoft.com/office/drawing/2014/main" id="{52ABB2F5-DE8F-8241-8FFA-E5DB659F3D2F}"/>
              </a:ext>
            </a:extLst>
          </p:cNvPr>
          <p:cNvCxnSpPr>
            <a:cxnSpLocks/>
            <a:stCxn id="59" idx="3"/>
            <a:endCxn id="58" idx="3"/>
          </p:cNvCxnSpPr>
          <p:nvPr/>
        </p:nvCxnSpPr>
        <p:spPr>
          <a:xfrm flipH="1" flipV="1">
            <a:off x="3380975" y="2198762"/>
            <a:ext cx="429588" cy="2581086"/>
          </a:xfrm>
          <a:prstGeom prst="bentConnector3">
            <a:avLst>
              <a:gd name="adj1" fmla="val -53214"/>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8BCAD570-906F-804F-AF6B-0E04C9018D48}"/>
              </a:ext>
            </a:extLst>
          </p:cNvPr>
          <p:cNvSpPr txBox="1"/>
          <p:nvPr/>
        </p:nvSpPr>
        <p:spPr>
          <a:xfrm>
            <a:off x="2590260" y="4390949"/>
            <a:ext cx="792290" cy="144000"/>
          </a:xfrm>
          <a:prstGeom prst="rect">
            <a:avLst/>
          </a:prstGeom>
          <a:noFill/>
          <a:ln w="19050">
            <a:solidFill>
              <a:srgbClr val="FF0000"/>
            </a:solidFill>
          </a:ln>
        </p:spPr>
        <p:txBody>
          <a:bodyPr wrap="square" rtlCol="0">
            <a:spAutoFit/>
          </a:bodyPr>
          <a:lstStyle/>
          <a:p>
            <a:endParaRPr lang="en-US" dirty="0"/>
          </a:p>
        </p:txBody>
      </p:sp>
      <p:sp>
        <p:nvSpPr>
          <p:cNvPr id="62" name="TextBox 61">
            <a:extLst>
              <a:ext uri="{FF2B5EF4-FFF2-40B4-BE49-F238E27FC236}">
                <a16:creationId xmlns:a16="http://schemas.microsoft.com/office/drawing/2014/main" id="{4FE58198-545D-AC48-8718-BB47F8EC8B9A}"/>
              </a:ext>
            </a:extLst>
          </p:cNvPr>
          <p:cNvSpPr txBox="1"/>
          <p:nvPr/>
        </p:nvSpPr>
        <p:spPr>
          <a:xfrm>
            <a:off x="2655939" y="12357992"/>
            <a:ext cx="792290" cy="180000"/>
          </a:xfrm>
          <a:prstGeom prst="rect">
            <a:avLst/>
          </a:prstGeom>
          <a:noFill/>
          <a:ln w="19050">
            <a:solidFill>
              <a:srgbClr val="FF0000"/>
            </a:solidFill>
          </a:ln>
        </p:spPr>
        <p:txBody>
          <a:bodyPr wrap="square" rtlCol="0">
            <a:spAutoFit/>
          </a:bodyPr>
          <a:lstStyle/>
          <a:p>
            <a:endParaRPr lang="en-US" dirty="0"/>
          </a:p>
        </p:txBody>
      </p:sp>
      <p:cxnSp>
        <p:nvCxnSpPr>
          <p:cNvPr id="63" name="Elbow Connector 62">
            <a:extLst>
              <a:ext uri="{FF2B5EF4-FFF2-40B4-BE49-F238E27FC236}">
                <a16:creationId xmlns:a16="http://schemas.microsoft.com/office/drawing/2014/main" id="{164E07AC-91A7-374F-9EC9-F3567F6FEBA3}"/>
              </a:ext>
            </a:extLst>
          </p:cNvPr>
          <p:cNvCxnSpPr>
            <a:cxnSpLocks/>
            <a:stCxn id="62" idx="3"/>
            <a:endCxn id="61" idx="3"/>
          </p:cNvCxnSpPr>
          <p:nvPr/>
        </p:nvCxnSpPr>
        <p:spPr>
          <a:xfrm flipH="1" flipV="1">
            <a:off x="3382550" y="4462949"/>
            <a:ext cx="65679" cy="7985043"/>
          </a:xfrm>
          <a:prstGeom prst="bentConnector3">
            <a:avLst>
              <a:gd name="adj1" fmla="val -5071680"/>
            </a:avLst>
          </a:prstGeom>
          <a:ln w="28575">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7462EEA5-6710-3348-960A-681ACF2A6E1B}"/>
              </a:ext>
            </a:extLst>
          </p:cNvPr>
          <p:cNvSpPr txBox="1"/>
          <p:nvPr/>
        </p:nvSpPr>
        <p:spPr>
          <a:xfrm>
            <a:off x="2504728" y="10773816"/>
            <a:ext cx="943501" cy="144016"/>
          </a:xfrm>
          <a:prstGeom prst="rect">
            <a:avLst/>
          </a:prstGeom>
          <a:noFill/>
          <a:ln w="19050">
            <a:solidFill>
              <a:srgbClr val="FF0000"/>
            </a:solidFill>
          </a:ln>
        </p:spPr>
        <p:txBody>
          <a:bodyPr wrap="square" rtlCol="0">
            <a:spAutoFit/>
          </a:bodyPr>
          <a:lstStyle/>
          <a:p>
            <a:endParaRPr lang="en-US" dirty="0"/>
          </a:p>
        </p:txBody>
      </p:sp>
      <p:sp>
        <p:nvSpPr>
          <p:cNvPr id="65" name="타원 8">
            <a:extLst>
              <a:ext uri="{FF2B5EF4-FFF2-40B4-BE49-F238E27FC236}">
                <a16:creationId xmlns:a16="http://schemas.microsoft.com/office/drawing/2014/main" id="{D1CEAB94-C992-8F49-8BBF-DD9B5C1C2F87}"/>
              </a:ext>
            </a:extLst>
          </p:cNvPr>
          <p:cNvSpPr/>
          <p:nvPr/>
        </p:nvSpPr>
        <p:spPr>
          <a:xfrm>
            <a:off x="3338814" y="10708049"/>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5</a:t>
            </a:r>
            <a:endParaRPr lang="ko-KR" altLang="en-US" sz="1100" b="1" dirty="0">
              <a:solidFill>
                <a:schemeClr val="bg1"/>
              </a:solidFill>
              <a:latin typeface="맑은 고딕" pitchFamily="50" charset="-127"/>
              <a:ea typeface="맑은 고딕" pitchFamily="50" charset="-127"/>
            </a:endParaRPr>
          </a:p>
        </p:txBody>
      </p:sp>
      <p:sp>
        <p:nvSpPr>
          <p:cNvPr id="66" name="TextBox 65">
            <a:extLst>
              <a:ext uri="{FF2B5EF4-FFF2-40B4-BE49-F238E27FC236}">
                <a16:creationId xmlns:a16="http://schemas.microsoft.com/office/drawing/2014/main" id="{8F75DCBE-395E-0E44-80B3-540977DABD05}"/>
              </a:ext>
            </a:extLst>
          </p:cNvPr>
          <p:cNvSpPr txBox="1"/>
          <p:nvPr/>
        </p:nvSpPr>
        <p:spPr>
          <a:xfrm>
            <a:off x="2825063" y="9477672"/>
            <a:ext cx="1479865" cy="144016"/>
          </a:xfrm>
          <a:prstGeom prst="rect">
            <a:avLst/>
          </a:prstGeom>
          <a:noFill/>
          <a:ln w="19050">
            <a:solidFill>
              <a:srgbClr val="FF0000"/>
            </a:solidFill>
          </a:ln>
        </p:spPr>
        <p:txBody>
          <a:bodyPr wrap="square" rtlCol="0">
            <a:spAutoFit/>
          </a:bodyPr>
          <a:lstStyle/>
          <a:p>
            <a:endParaRPr lang="en-US" dirty="0"/>
          </a:p>
        </p:txBody>
      </p:sp>
      <p:cxnSp>
        <p:nvCxnSpPr>
          <p:cNvPr id="67" name="Elbow Connector 66">
            <a:extLst>
              <a:ext uri="{FF2B5EF4-FFF2-40B4-BE49-F238E27FC236}">
                <a16:creationId xmlns:a16="http://schemas.microsoft.com/office/drawing/2014/main" id="{8B7DF9BD-1FD8-AC43-921C-9CFFD432CB5C}"/>
              </a:ext>
            </a:extLst>
          </p:cNvPr>
          <p:cNvCxnSpPr>
            <a:cxnSpLocks/>
            <a:stCxn id="66" idx="3"/>
            <a:endCxn id="27" idx="3"/>
          </p:cNvCxnSpPr>
          <p:nvPr/>
        </p:nvCxnSpPr>
        <p:spPr>
          <a:xfrm flipV="1">
            <a:off x="4304928" y="1047220"/>
            <a:ext cx="4968552" cy="8502460"/>
          </a:xfrm>
          <a:prstGeom prst="bentConnector3">
            <a:avLst>
              <a:gd name="adj1" fmla="val 110517"/>
            </a:avLst>
          </a:prstGeom>
          <a:ln w="28575">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3674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1"/>
          <p:cNvSpPr>
            <a:spLocks noGrp="1"/>
          </p:cNvSpPr>
          <p:nvPr>
            <p:ph type="title"/>
          </p:nvPr>
        </p:nvSpPr>
        <p:spPr>
          <a:xfrm>
            <a:off x="776536" y="2492896"/>
            <a:ext cx="7645000" cy="1053801"/>
          </a:xfrm>
        </p:spPr>
        <p:txBody>
          <a:bodyPr anchor="ctr">
            <a:normAutofit/>
          </a:bodyPr>
          <a:lstStyle/>
          <a:p>
            <a:pPr marL="92075" indent="-92075" fontAlgn="base">
              <a:lnSpc>
                <a:spcPct val="120000"/>
              </a:lnSpc>
              <a:spcBef>
                <a:spcPts val="300"/>
              </a:spcBef>
              <a:spcAft>
                <a:spcPct val="0"/>
              </a:spcAft>
            </a:pPr>
            <a:r>
              <a:rPr kumimoji="1" lang="en-US" altLang="ko-KR" sz="3200" dirty="0"/>
              <a:t>				</a:t>
            </a:r>
            <a:r>
              <a:rPr kumimoji="1" lang="en-US" altLang="ko-KR" sz="3600" dirty="0"/>
              <a:t>THANK YOU</a:t>
            </a:r>
            <a:endParaRPr kumimoji="1" lang="en-US" altLang="ko-KR" sz="3200" dirty="0"/>
          </a:p>
        </p:txBody>
      </p:sp>
    </p:spTree>
    <p:extLst>
      <p:ext uri="{BB962C8B-B14F-4D97-AF65-F5344CB8AC3E}">
        <p14:creationId xmlns:p14="http://schemas.microsoft.com/office/powerpoint/2010/main" val="2443481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a:bodyPr>
          <a:lstStyle/>
          <a:p>
            <a:pPr marL="92075" indent="-92075" fontAlgn="base">
              <a:lnSpc>
                <a:spcPct val="120000"/>
              </a:lnSpc>
              <a:spcBef>
                <a:spcPts val="300"/>
              </a:spcBef>
              <a:spcAft>
                <a:spcPct val="0"/>
              </a:spcAft>
            </a:pPr>
            <a:r>
              <a:rPr kumimoji="1" lang="en-US" altLang="ko-KR" dirty="0"/>
              <a:t>1. Kubernetes Architecture (1/2)</a:t>
            </a:r>
            <a:endParaRPr kumimoji="1" lang="en-US" altLang="ko-KR" b="0" dirty="0"/>
          </a:p>
        </p:txBody>
      </p:sp>
      <p:pic>
        <p:nvPicPr>
          <p:cNvPr id="23" name="Picture 22">
            <a:extLst>
              <a:ext uri="{FF2B5EF4-FFF2-40B4-BE49-F238E27FC236}">
                <a16:creationId xmlns:a16="http://schemas.microsoft.com/office/drawing/2014/main" id="{82B230DF-E3F6-5443-9265-42CC923096EB}"/>
              </a:ext>
            </a:extLst>
          </p:cNvPr>
          <p:cNvPicPr>
            <a:picLocks noChangeAspect="1"/>
          </p:cNvPicPr>
          <p:nvPr/>
        </p:nvPicPr>
        <p:blipFill rotWithShape="1">
          <a:blip r:embed="rId3">
            <a:extLst>
              <a:ext uri="{28A0092B-C50C-407E-A947-70E740481C1C}">
                <a14:useLocalDpi xmlns:a14="http://schemas.microsoft.com/office/drawing/2010/main" val="0"/>
              </a:ext>
            </a:extLst>
          </a:blip>
          <a:srcRect l="2024" t="325" r="4205" b="2941"/>
          <a:stretch/>
        </p:blipFill>
        <p:spPr>
          <a:xfrm>
            <a:off x="920552" y="980728"/>
            <a:ext cx="8535867" cy="4896544"/>
          </a:xfrm>
          <a:prstGeom prst="rect">
            <a:avLst/>
          </a:prstGeom>
        </p:spPr>
      </p:pic>
      <p:sp>
        <p:nvSpPr>
          <p:cNvPr id="24" name="타원 8">
            <a:extLst>
              <a:ext uri="{FF2B5EF4-FFF2-40B4-BE49-F238E27FC236}">
                <a16:creationId xmlns:a16="http://schemas.microsoft.com/office/drawing/2014/main" id="{B5C14BF8-A649-E84E-B9AB-DF965E87EE8F}"/>
              </a:ext>
            </a:extLst>
          </p:cNvPr>
          <p:cNvSpPr/>
          <p:nvPr/>
        </p:nvSpPr>
        <p:spPr>
          <a:xfrm>
            <a:off x="1280592" y="148478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sp>
        <p:nvSpPr>
          <p:cNvPr id="25" name="타원 8">
            <a:extLst>
              <a:ext uri="{FF2B5EF4-FFF2-40B4-BE49-F238E27FC236}">
                <a16:creationId xmlns:a16="http://schemas.microsoft.com/office/drawing/2014/main" id="{BF77D16E-D602-6842-81FB-7C8236ED5F47}"/>
              </a:ext>
            </a:extLst>
          </p:cNvPr>
          <p:cNvSpPr/>
          <p:nvPr/>
        </p:nvSpPr>
        <p:spPr>
          <a:xfrm>
            <a:off x="4880992" y="2132856"/>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26" name="타원 8">
            <a:extLst>
              <a:ext uri="{FF2B5EF4-FFF2-40B4-BE49-F238E27FC236}">
                <a16:creationId xmlns:a16="http://schemas.microsoft.com/office/drawing/2014/main" id="{42387704-B50F-AB43-85D0-8700CD04CB26}"/>
              </a:ext>
            </a:extLst>
          </p:cNvPr>
          <p:cNvSpPr/>
          <p:nvPr/>
        </p:nvSpPr>
        <p:spPr>
          <a:xfrm>
            <a:off x="4671209" y="112474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sp>
        <p:nvSpPr>
          <p:cNvPr id="27" name="타원 8">
            <a:extLst>
              <a:ext uri="{FF2B5EF4-FFF2-40B4-BE49-F238E27FC236}">
                <a16:creationId xmlns:a16="http://schemas.microsoft.com/office/drawing/2014/main" id="{C6E6CEF3-1619-8043-8D27-AD8595ADB32B}"/>
              </a:ext>
            </a:extLst>
          </p:cNvPr>
          <p:cNvSpPr/>
          <p:nvPr/>
        </p:nvSpPr>
        <p:spPr>
          <a:xfrm>
            <a:off x="2795881" y="192307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sp>
        <p:nvSpPr>
          <p:cNvPr id="28" name="타원 8">
            <a:extLst>
              <a:ext uri="{FF2B5EF4-FFF2-40B4-BE49-F238E27FC236}">
                <a16:creationId xmlns:a16="http://schemas.microsoft.com/office/drawing/2014/main" id="{4D6DD2DF-0213-2C48-9C05-D554F859851F}"/>
              </a:ext>
            </a:extLst>
          </p:cNvPr>
          <p:cNvSpPr/>
          <p:nvPr/>
        </p:nvSpPr>
        <p:spPr>
          <a:xfrm>
            <a:off x="7329264" y="194883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5</a:t>
            </a:r>
            <a:endParaRPr lang="ko-KR" altLang="en-US" sz="1100" b="1" dirty="0">
              <a:solidFill>
                <a:schemeClr val="bg1"/>
              </a:solidFill>
              <a:latin typeface="맑은 고딕" pitchFamily="50" charset="-127"/>
              <a:ea typeface="맑은 고딕" pitchFamily="50" charset="-127"/>
            </a:endParaRPr>
          </a:p>
        </p:txBody>
      </p:sp>
      <p:sp>
        <p:nvSpPr>
          <p:cNvPr id="29" name="타원 8">
            <a:extLst>
              <a:ext uri="{FF2B5EF4-FFF2-40B4-BE49-F238E27FC236}">
                <a16:creationId xmlns:a16="http://schemas.microsoft.com/office/drawing/2014/main" id="{6F552116-A71E-6A45-AB05-364F023045E5}"/>
              </a:ext>
            </a:extLst>
          </p:cNvPr>
          <p:cNvSpPr/>
          <p:nvPr/>
        </p:nvSpPr>
        <p:spPr>
          <a:xfrm>
            <a:off x="4493624" y="4509120"/>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7</a:t>
            </a:r>
            <a:endParaRPr lang="ko-KR" altLang="en-US" sz="1100" b="1" dirty="0">
              <a:solidFill>
                <a:schemeClr val="bg1"/>
              </a:solidFill>
              <a:latin typeface="맑은 고딕" pitchFamily="50" charset="-127"/>
              <a:ea typeface="맑은 고딕" pitchFamily="50" charset="-127"/>
            </a:endParaRPr>
          </a:p>
        </p:txBody>
      </p:sp>
      <p:sp>
        <p:nvSpPr>
          <p:cNvPr id="32" name="타원 8">
            <a:extLst>
              <a:ext uri="{FF2B5EF4-FFF2-40B4-BE49-F238E27FC236}">
                <a16:creationId xmlns:a16="http://schemas.microsoft.com/office/drawing/2014/main" id="{452E024B-73B0-FF42-85C3-B63FA08DB613}"/>
              </a:ext>
            </a:extLst>
          </p:cNvPr>
          <p:cNvSpPr/>
          <p:nvPr/>
        </p:nvSpPr>
        <p:spPr>
          <a:xfrm>
            <a:off x="4472038" y="4104067"/>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6</a:t>
            </a:r>
            <a:endParaRPr lang="ko-KR" altLang="en-US" sz="1100" b="1" dirty="0">
              <a:solidFill>
                <a:schemeClr val="bg1"/>
              </a:solidFill>
              <a:latin typeface="맑은 고딕" pitchFamily="50" charset="-127"/>
              <a:ea typeface="맑은 고딕" pitchFamily="50" charset="-127"/>
            </a:endParaRPr>
          </a:p>
        </p:txBody>
      </p:sp>
      <p:sp>
        <p:nvSpPr>
          <p:cNvPr id="33" name="타원 8">
            <a:extLst>
              <a:ext uri="{FF2B5EF4-FFF2-40B4-BE49-F238E27FC236}">
                <a16:creationId xmlns:a16="http://schemas.microsoft.com/office/drawing/2014/main" id="{5DF5A439-AD43-5043-89EC-B50F500DDEE1}"/>
              </a:ext>
            </a:extLst>
          </p:cNvPr>
          <p:cNvSpPr/>
          <p:nvPr/>
        </p:nvSpPr>
        <p:spPr>
          <a:xfrm>
            <a:off x="3296816" y="371703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8</a:t>
            </a:r>
            <a:endParaRPr lang="ko-KR" altLang="en-US" sz="1100" b="1" dirty="0">
              <a:solidFill>
                <a:schemeClr val="bg1"/>
              </a:solidFill>
              <a:latin typeface="맑은 고딕" pitchFamily="50" charset="-127"/>
              <a:ea typeface="맑은 고딕" pitchFamily="50" charset="-127"/>
            </a:endParaRPr>
          </a:p>
        </p:txBody>
      </p:sp>
      <p:sp>
        <p:nvSpPr>
          <p:cNvPr id="34" name="TextBox 33">
            <a:extLst>
              <a:ext uri="{FF2B5EF4-FFF2-40B4-BE49-F238E27FC236}">
                <a16:creationId xmlns:a16="http://schemas.microsoft.com/office/drawing/2014/main" id="{3B9106CA-1AEE-1E41-956C-1AA022D81538}"/>
              </a:ext>
            </a:extLst>
          </p:cNvPr>
          <p:cNvSpPr txBox="1"/>
          <p:nvPr/>
        </p:nvSpPr>
        <p:spPr>
          <a:xfrm>
            <a:off x="1820652" y="2852936"/>
            <a:ext cx="1080120" cy="261610"/>
          </a:xfrm>
          <a:prstGeom prst="rect">
            <a:avLst/>
          </a:prstGeom>
          <a:noFill/>
        </p:spPr>
        <p:txBody>
          <a:bodyPr wrap="square" rtlCol="0">
            <a:spAutoFit/>
          </a:bodyPr>
          <a:lstStyle/>
          <a:p>
            <a:r>
              <a:rPr lang="en-US" sz="1100" b="1" dirty="0"/>
              <a:t>Kube-Proxy</a:t>
            </a:r>
          </a:p>
        </p:txBody>
      </p:sp>
    </p:spTree>
    <p:extLst>
      <p:ext uri="{BB962C8B-B14F-4D97-AF65-F5344CB8AC3E}">
        <p14:creationId xmlns:p14="http://schemas.microsoft.com/office/powerpoint/2010/main" val="220423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a:bodyPr>
          <a:lstStyle/>
          <a:p>
            <a:pPr marL="92075" indent="-92075" fontAlgn="base">
              <a:lnSpc>
                <a:spcPct val="120000"/>
              </a:lnSpc>
              <a:spcBef>
                <a:spcPts val="300"/>
              </a:spcBef>
              <a:spcAft>
                <a:spcPct val="0"/>
              </a:spcAft>
            </a:pPr>
            <a:r>
              <a:rPr kumimoji="1" lang="en-US" altLang="ko-KR" dirty="0"/>
              <a:t>1. Kubernetes Architecture (2/2)</a:t>
            </a:r>
            <a:endParaRPr kumimoji="1" lang="en-US" altLang="ko-KR" b="0" dirty="0"/>
          </a:p>
        </p:txBody>
      </p:sp>
      <p:pic>
        <p:nvPicPr>
          <p:cNvPr id="4" name="Picture 3">
            <a:extLst>
              <a:ext uri="{FF2B5EF4-FFF2-40B4-BE49-F238E27FC236}">
                <a16:creationId xmlns:a16="http://schemas.microsoft.com/office/drawing/2014/main" id="{7597AC48-615F-F940-A063-4A1AF7FD8F42}"/>
              </a:ext>
            </a:extLst>
          </p:cNvPr>
          <p:cNvPicPr>
            <a:picLocks noChangeAspect="1"/>
          </p:cNvPicPr>
          <p:nvPr/>
        </p:nvPicPr>
        <p:blipFill rotWithShape="1">
          <a:blip r:embed="rId3"/>
          <a:srcRect l="4039" t="4312" r="3057" b="3993"/>
          <a:stretch/>
        </p:blipFill>
        <p:spPr>
          <a:xfrm>
            <a:off x="344487" y="1052736"/>
            <a:ext cx="9475803" cy="5256584"/>
          </a:xfrm>
          <a:prstGeom prst="rect">
            <a:avLst/>
          </a:prstGeom>
        </p:spPr>
      </p:pic>
    </p:spTree>
    <p:extLst>
      <p:ext uri="{BB962C8B-B14F-4D97-AF65-F5344CB8AC3E}">
        <p14:creationId xmlns:p14="http://schemas.microsoft.com/office/powerpoint/2010/main" val="1957991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a:bodyPr>
          <a:lstStyle/>
          <a:p>
            <a:pPr marL="92075" indent="-92075" fontAlgn="base">
              <a:lnSpc>
                <a:spcPct val="120000"/>
              </a:lnSpc>
              <a:spcBef>
                <a:spcPts val="300"/>
              </a:spcBef>
              <a:spcAft>
                <a:spcPct val="0"/>
              </a:spcAft>
            </a:pPr>
            <a:r>
              <a:rPr kumimoji="1" lang="en-US" altLang="ko-KR" dirty="0"/>
              <a:t>2. Kubo Architecture</a:t>
            </a:r>
            <a:endParaRPr kumimoji="1" lang="en-US" altLang="ko-KR" b="0" dirty="0"/>
          </a:p>
        </p:txBody>
      </p:sp>
      <p:pic>
        <p:nvPicPr>
          <p:cNvPr id="3" name="Picture 2">
            <a:extLst>
              <a:ext uri="{FF2B5EF4-FFF2-40B4-BE49-F238E27FC236}">
                <a16:creationId xmlns:a16="http://schemas.microsoft.com/office/drawing/2014/main" id="{77BB1A95-F69B-994C-B5EE-A6D9932CF197}"/>
              </a:ext>
            </a:extLst>
          </p:cNvPr>
          <p:cNvPicPr>
            <a:picLocks noChangeAspect="1"/>
          </p:cNvPicPr>
          <p:nvPr/>
        </p:nvPicPr>
        <p:blipFill rotWithShape="1">
          <a:blip r:embed="rId3"/>
          <a:srcRect l="4327" t="3800" r="5113" b="8001"/>
          <a:stretch/>
        </p:blipFill>
        <p:spPr>
          <a:xfrm>
            <a:off x="1784648" y="1052736"/>
            <a:ext cx="7196514" cy="5256584"/>
          </a:xfrm>
          <a:prstGeom prst="rect">
            <a:avLst/>
          </a:prstGeom>
        </p:spPr>
      </p:pic>
      <p:pic>
        <p:nvPicPr>
          <p:cNvPr id="4" name="Picture 3">
            <a:extLst>
              <a:ext uri="{FF2B5EF4-FFF2-40B4-BE49-F238E27FC236}">
                <a16:creationId xmlns:a16="http://schemas.microsoft.com/office/drawing/2014/main" id="{8CCA9792-1B63-C741-B628-42ECE94D28FE}"/>
              </a:ext>
            </a:extLst>
          </p:cNvPr>
          <p:cNvPicPr>
            <a:picLocks noChangeAspect="1"/>
          </p:cNvPicPr>
          <p:nvPr/>
        </p:nvPicPr>
        <p:blipFill>
          <a:blip r:embed="rId4"/>
          <a:stretch>
            <a:fillRect/>
          </a:stretch>
        </p:blipFill>
        <p:spPr>
          <a:xfrm>
            <a:off x="0" y="0"/>
            <a:ext cx="9906000" cy="6858000"/>
          </a:xfrm>
          <a:prstGeom prst="rect">
            <a:avLst/>
          </a:prstGeom>
        </p:spPr>
      </p:pic>
    </p:spTree>
    <p:extLst>
      <p:ext uri="{BB962C8B-B14F-4D97-AF65-F5344CB8AC3E}">
        <p14:creationId xmlns:p14="http://schemas.microsoft.com/office/powerpoint/2010/main" val="926021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3. Bosh CPI and Kubo CP Relation Architecture (1/2) </a:t>
            </a:r>
            <a:br>
              <a:rPr kumimoji="1" lang="en-US" altLang="ko-KR" dirty="0"/>
            </a:br>
            <a:r>
              <a:rPr kumimoji="1" lang="en-US" altLang="ko-KR" dirty="0"/>
              <a:t>- </a:t>
            </a:r>
            <a:r>
              <a:rPr kumimoji="1" lang="en-US" altLang="ko-KR" b="0" dirty="0"/>
              <a:t>Bosh CPI (Cloud Provider Interface) (1/2)</a:t>
            </a:r>
          </a:p>
        </p:txBody>
      </p:sp>
      <p:pic>
        <p:nvPicPr>
          <p:cNvPr id="18" name="Picture 17" descr="bosh-semi.jpg">
            <a:extLst>
              <a:ext uri="{FF2B5EF4-FFF2-40B4-BE49-F238E27FC236}">
                <a16:creationId xmlns:a16="http://schemas.microsoft.com/office/drawing/2014/main" id="{DAD62F35-B993-5A4D-A78A-E4D723B2D2BF}"/>
              </a:ext>
            </a:extLst>
          </p:cNvPr>
          <p:cNvPicPr>
            <a:picLocks noChangeAspect="1"/>
          </p:cNvPicPr>
          <p:nvPr/>
        </p:nvPicPr>
        <p:blipFill>
          <a:blip r:embed="rId3"/>
          <a:stretch>
            <a:fillRect/>
          </a:stretch>
        </p:blipFill>
        <p:spPr>
          <a:xfrm>
            <a:off x="2864768" y="1052736"/>
            <a:ext cx="6346152" cy="4864229"/>
          </a:xfrm>
          <a:prstGeom prst="rect">
            <a:avLst/>
          </a:prstGeom>
        </p:spPr>
      </p:pic>
      <p:sp>
        <p:nvSpPr>
          <p:cNvPr id="19" name="Rounded Rectangle 18">
            <a:extLst>
              <a:ext uri="{FF2B5EF4-FFF2-40B4-BE49-F238E27FC236}">
                <a16:creationId xmlns:a16="http://schemas.microsoft.com/office/drawing/2014/main" id="{04724493-167C-A64D-AE3C-30AF912FC33E}"/>
              </a:ext>
            </a:extLst>
          </p:cNvPr>
          <p:cNvSpPr/>
          <p:nvPr/>
        </p:nvSpPr>
        <p:spPr>
          <a:xfrm>
            <a:off x="848544" y="2276872"/>
            <a:ext cx="1152128" cy="432048"/>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b="1" dirty="0">
                <a:solidFill>
                  <a:srgbClr val="00B0F0"/>
                </a:solidFill>
              </a:rPr>
              <a:t>Bosh CLI</a:t>
            </a:r>
          </a:p>
        </p:txBody>
      </p:sp>
      <p:cxnSp>
        <p:nvCxnSpPr>
          <p:cNvPr id="20" name="Straight Arrow Connector 19">
            <a:extLst>
              <a:ext uri="{FF2B5EF4-FFF2-40B4-BE49-F238E27FC236}">
                <a16:creationId xmlns:a16="http://schemas.microsoft.com/office/drawing/2014/main" id="{FA59C140-44CD-BD4C-A25A-050810FEB28F}"/>
              </a:ext>
            </a:extLst>
          </p:cNvPr>
          <p:cNvCxnSpPr/>
          <p:nvPr/>
        </p:nvCxnSpPr>
        <p:spPr>
          <a:xfrm>
            <a:off x="2000672" y="2492896"/>
            <a:ext cx="1512168" cy="0"/>
          </a:xfrm>
          <a:prstGeom prst="straightConnector1">
            <a:avLst/>
          </a:prstGeom>
          <a:ln w="28575">
            <a:solidFill>
              <a:srgbClr val="167148"/>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a:extLst>
              <a:ext uri="{FF2B5EF4-FFF2-40B4-BE49-F238E27FC236}">
                <a16:creationId xmlns:a16="http://schemas.microsoft.com/office/drawing/2014/main" id="{DED06FD4-3020-3244-B512-0C9787D64B81}"/>
              </a:ext>
            </a:extLst>
          </p:cNvPr>
          <p:cNvSpPr/>
          <p:nvPr/>
        </p:nvSpPr>
        <p:spPr>
          <a:xfrm>
            <a:off x="3224808" y="3268826"/>
            <a:ext cx="576064" cy="216024"/>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sz="1200" dirty="0">
                <a:solidFill>
                  <a:srgbClr val="00B0F0"/>
                </a:solidFill>
              </a:rPr>
              <a:t>PSQL</a:t>
            </a:r>
          </a:p>
        </p:txBody>
      </p:sp>
      <p:cxnSp>
        <p:nvCxnSpPr>
          <p:cNvPr id="22" name="Straight Arrow Connector 21">
            <a:extLst>
              <a:ext uri="{FF2B5EF4-FFF2-40B4-BE49-F238E27FC236}">
                <a16:creationId xmlns:a16="http://schemas.microsoft.com/office/drawing/2014/main" id="{BE25CB93-8E4F-0647-9577-A2FE85C9D689}"/>
              </a:ext>
            </a:extLst>
          </p:cNvPr>
          <p:cNvCxnSpPr/>
          <p:nvPr/>
        </p:nvCxnSpPr>
        <p:spPr>
          <a:xfrm flipV="1">
            <a:off x="3440832" y="2780928"/>
            <a:ext cx="432048" cy="487898"/>
          </a:xfrm>
          <a:prstGeom prst="straightConnector1">
            <a:avLst/>
          </a:prstGeom>
          <a:ln w="28575">
            <a:solidFill>
              <a:srgbClr val="167148"/>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0F69347F-FE5E-094A-A700-3CBD04C5D15A}"/>
              </a:ext>
            </a:extLst>
          </p:cNvPr>
          <p:cNvSpPr/>
          <p:nvPr/>
        </p:nvSpPr>
        <p:spPr>
          <a:xfrm>
            <a:off x="4024657" y="3160814"/>
            <a:ext cx="576064" cy="216024"/>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sz="1200" dirty="0">
                <a:solidFill>
                  <a:srgbClr val="00B0F0"/>
                </a:solidFill>
              </a:rPr>
              <a:t>HM</a:t>
            </a:r>
          </a:p>
        </p:txBody>
      </p:sp>
      <p:cxnSp>
        <p:nvCxnSpPr>
          <p:cNvPr id="24" name="Straight Arrow Connector 23">
            <a:extLst>
              <a:ext uri="{FF2B5EF4-FFF2-40B4-BE49-F238E27FC236}">
                <a16:creationId xmlns:a16="http://schemas.microsoft.com/office/drawing/2014/main" id="{BC88DE6D-EB93-8C47-B614-E271CDD2C8EC}"/>
              </a:ext>
            </a:extLst>
          </p:cNvPr>
          <p:cNvCxnSpPr/>
          <p:nvPr/>
        </p:nvCxnSpPr>
        <p:spPr>
          <a:xfrm flipH="1" flipV="1">
            <a:off x="3872880" y="2780928"/>
            <a:ext cx="439809" cy="379886"/>
          </a:xfrm>
          <a:prstGeom prst="straightConnector1">
            <a:avLst/>
          </a:prstGeom>
          <a:ln w="28575">
            <a:solidFill>
              <a:srgbClr val="167148"/>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193DCC5-BAFC-F14D-B1F3-930D408FE43C}"/>
              </a:ext>
            </a:extLst>
          </p:cNvPr>
          <p:cNvCxnSpPr/>
          <p:nvPr/>
        </p:nvCxnSpPr>
        <p:spPr>
          <a:xfrm flipV="1">
            <a:off x="4312689" y="3376838"/>
            <a:ext cx="0" cy="484210"/>
          </a:xfrm>
          <a:prstGeom prst="straightConnector1">
            <a:avLst/>
          </a:prstGeom>
          <a:ln w="28575">
            <a:solidFill>
              <a:srgbClr val="167148"/>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a:extLst>
              <a:ext uri="{FF2B5EF4-FFF2-40B4-BE49-F238E27FC236}">
                <a16:creationId xmlns:a16="http://schemas.microsoft.com/office/drawing/2014/main" id="{F88AB7ED-C383-3244-B7B6-C4E657B8FF7B}"/>
              </a:ext>
            </a:extLst>
          </p:cNvPr>
          <p:cNvSpPr/>
          <p:nvPr/>
        </p:nvSpPr>
        <p:spPr>
          <a:xfrm>
            <a:off x="4752498" y="3160814"/>
            <a:ext cx="576064" cy="216024"/>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r>
              <a:rPr lang="en-US" sz="1200" dirty="0" err="1">
                <a:solidFill>
                  <a:srgbClr val="00B0F0"/>
                </a:solidFill>
              </a:rPr>
              <a:t>Reg</a:t>
            </a:r>
            <a:endParaRPr lang="en-US" sz="1200" dirty="0">
              <a:solidFill>
                <a:srgbClr val="00B0F0"/>
              </a:solidFill>
            </a:endParaRPr>
          </a:p>
        </p:txBody>
      </p:sp>
      <p:cxnSp>
        <p:nvCxnSpPr>
          <p:cNvPr id="27" name="Straight Arrow Connector 26">
            <a:extLst>
              <a:ext uri="{FF2B5EF4-FFF2-40B4-BE49-F238E27FC236}">
                <a16:creationId xmlns:a16="http://schemas.microsoft.com/office/drawing/2014/main" id="{BF30404A-DF49-774D-B68D-165C8C2F9323}"/>
              </a:ext>
            </a:extLst>
          </p:cNvPr>
          <p:cNvCxnSpPr/>
          <p:nvPr/>
        </p:nvCxnSpPr>
        <p:spPr>
          <a:xfrm flipH="1" flipV="1">
            <a:off x="3872880" y="2780928"/>
            <a:ext cx="1167651" cy="379886"/>
          </a:xfrm>
          <a:prstGeom prst="straightConnector1">
            <a:avLst/>
          </a:prstGeom>
          <a:ln w="28575">
            <a:solidFill>
              <a:srgbClr val="167148"/>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90DA25E-79F0-2F42-9584-2AF2F74D6E05}"/>
              </a:ext>
            </a:extLst>
          </p:cNvPr>
          <p:cNvSpPr txBox="1"/>
          <p:nvPr/>
        </p:nvSpPr>
        <p:spPr>
          <a:xfrm>
            <a:off x="1411947" y="4380534"/>
            <a:ext cx="1020774" cy="253916"/>
          </a:xfrm>
          <a:prstGeom prst="rect">
            <a:avLst/>
          </a:prstGeom>
          <a:solidFill>
            <a:schemeClr val="bg1"/>
          </a:solidFill>
          <a:ln>
            <a:solidFill>
              <a:srgbClr val="00B0F0"/>
            </a:solidFill>
            <a:prstDash val="solid"/>
          </a:ln>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1050" b="1"/>
              <a:t>PostgreSQL</a:t>
            </a:r>
            <a:endParaRPr lang="en-US" sz="1050" b="1" dirty="0"/>
          </a:p>
        </p:txBody>
      </p:sp>
      <p:sp>
        <p:nvSpPr>
          <p:cNvPr id="29" name="Rounded Rectangle 28">
            <a:extLst>
              <a:ext uri="{FF2B5EF4-FFF2-40B4-BE49-F238E27FC236}">
                <a16:creationId xmlns:a16="http://schemas.microsoft.com/office/drawing/2014/main" id="{0690A433-1116-7648-8F3C-599CBDCE48D0}"/>
              </a:ext>
            </a:extLst>
          </p:cNvPr>
          <p:cNvSpPr/>
          <p:nvPr/>
        </p:nvSpPr>
        <p:spPr>
          <a:xfrm>
            <a:off x="613699" y="4405769"/>
            <a:ext cx="513141" cy="185448"/>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sz="1050" b="1" dirty="0">
                <a:solidFill>
                  <a:srgbClr val="00B0F0"/>
                </a:solidFill>
              </a:rPr>
              <a:t>PSQL</a:t>
            </a:r>
          </a:p>
        </p:txBody>
      </p:sp>
      <p:sp>
        <p:nvSpPr>
          <p:cNvPr id="30" name="TextBox 29">
            <a:extLst>
              <a:ext uri="{FF2B5EF4-FFF2-40B4-BE49-F238E27FC236}">
                <a16:creationId xmlns:a16="http://schemas.microsoft.com/office/drawing/2014/main" id="{3899ABA1-22BA-DD45-9A2E-29EC2F958ACE}"/>
              </a:ext>
            </a:extLst>
          </p:cNvPr>
          <p:cNvSpPr txBox="1"/>
          <p:nvPr/>
        </p:nvSpPr>
        <p:spPr>
          <a:xfrm>
            <a:off x="1411947" y="4801857"/>
            <a:ext cx="1236798" cy="253916"/>
          </a:xfrm>
          <a:prstGeom prst="rect">
            <a:avLst/>
          </a:prstGeom>
          <a:solidFill>
            <a:schemeClr val="bg1"/>
          </a:solidFill>
          <a:ln>
            <a:solidFill>
              <a:srgbClr val="00B0F0"/>
            </a:solidFill>
            <a:prstDash val="solid"/>
          </a:ln>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1050" b="1" dirty="0"/>
              <a:t>Health Manager</a:t>
            </a:r>
          </a:p>
        </p:txBody>
      </p:sp>
      <p:sp>
        <p:nvSpPr>
          <p:cNvPr id="31" name="Rounded Rectangle 30">
            <a:extLst>
              <a:ext uri="{FF2B5EF4-FFF2-40B4-BE49-F238E27FC236}">
                <a16:creationId xmlns:a16="http://schemas.microsoft.com/office/drawing/2014/main" id="{2C22F6FB-08F4-9948-94F8-D31C618AA0AB}"/>
              </a:ext>
            </a:extLst>
          </p:cNvPr>
          <p:cNvSpPr/>
          <p:nvPr/>
        </p:nvSpPr>
        <p:spPr>
          <a:xfrm>
            <a:off x="613699" y="4827092"/>
            <a:ext cx="513141" cy="185448"/>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sz="1200" b="1" dirty="0">
                <a:solidFill>
                  <a:srgbClr val="00B0F0"/>
                </a:solidFill>
              </a:rPr>
              <a:t>HM</a:t>
            </a:r>
          </a:p>
        </p:txBody>
      </p:sp>
      <p:sp>
        <p:nvSpPr>
          <p:cNvPr id="32" name="TextBox 31">
            <a:extLst>
              <a:ext uri="{FF2B5EF4-FFF2-40B4-BE49-F238E27FC236}">
                <a16:creationId xmlns:a16="http://schemas.microsoft.com/office/drawing/2014/main" id="{BC37BA6D-AA30-2741-8B95-7501C53F63C7}"/>
              </a:ext>
            </a:extLst>
          </p:cNvPr>
          <p:cNvSpPr txBox="1"/>
          <p:nvPr/>
        </p:nvSpPr>
        <p:spPr>
          <a:xfrm>
            <a:off x="1411947" y="5223180"/>
            <a:ext cx="1236798" cy="253916"/>
          </a:xfrm>
          <a:prstGeom prst="rect">
            <a:avLst/>
          </a:prstGeom>
          <a:solidFill>
            <a:schemeClr val="bg1"/>
          </a:solidFill>
          <a:ln>
            <a:solidFill>
              <a:srgbClr val="00B0F0"/>
            </a:solidFill>
            <a:prstDash val="solid"/>
          </a:ln>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1050" b="1" dirty="0"/>
              <a:t>Registry</a:t>
            </a:r>
          </a:p>
        </p:txBody>
      </p:sp>
      <p:sp>
        <p:nvSpPr>
          <p:cNvPr id="33" name="Rounded Rectangle 32">
            <a:extLst>
              <a:ext uri="{FF2B5EF4-FFF2-40B4-BE49-F238E27FC236}">
                <a16:creationId xmlns:a16="http://schemas.microsoft.com/office/drawing/2014/main" id="{55A6160A-F29E-CE4E-932D-28DB2F09ED6D}"/>
              </a:ext>
            </a:extLst>
          </p:cNvPr>
          <p:cNvSpPr/>
          <p:nvPr/>
        </p:nvSpPr>
        <p:spPr>
          <a:xfrm>
            <a:off x="613699" y="5248415"/>
            <a:ext cx="513141" cy="185448"/>
          </a:xfrm>
          <a:prstGeom prst="roundRect">
            <a:avLst>
              <a:gd name="adj" fmla="val 0"/>
            </a:avLst>
          </a:prstGeom>
          <a:solidFill>
            <a:schemeClr val="bg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sz="1200" b="1" dirty="0" err="1">
                <a:solidFill>
                  <a:srgbClr val="00B0F0"/>
                </a:solidFill>
              </a:rPr>
              <a:t>Reg</a:t>
            </a:r>
            <a:endParaRPr lang="en-US" sz="1200" b="1" dirty="0">
              <a:solidFill>
                <a:srgbClr val="00B0F0"/>
              </a:solidFill>
            </a:endParaRPr>
          </a:p>
        </p:txBody>
      </p:sp>
    </p:spTree>
    <p:extLst>
      <p:ext uri="{BB962C8B-B14F-4D97-AF65-F5344CB8AC3E}">
        <p14:creationId xmlns:p14="http://schemas.microsoft.com/office/powerpoint/2010/main" val="4070218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fontScale="90000"/>
          </a:bodyPr>
          <a:lstStyle/>
          <a:p>
            <a:pPr marL="92075" indent="-92075" fontAlgn="base">
              <a:lnSpc>
                <a:spcPct val="120000"/>
              </a:lnSpc>
              <a:spcBef>
                <a:spcPts val="300"/>
              </a:spcBef>
              <a:spcAft>
                <a:spcPct val="0"/>
              </a:spcAft>
            </a:pPr>
            <a:r>
              <a:rPr kumimoji="1" lang="en-US" altLang="ko-KR" dirty="0"/>
              <a:t>3. Bosh CPI and Kubo CP Relation Architecture (2/2)</a:t>
            </a:r>
            <a:br>
              <a:rPr kumimoji="1" lang="en-US" altLang="ko-KR" dirty="0"/>
            </a:br>
            <a:r>
              <a:rPr kumimoji="1" lang="en-US" altLang="ko-KR" dirty="0"/>
              <a:t>- </a:t>
            </a:r>
            <a:r>
              <a:rPr kumimoji="1" lang="en-US" altLang="ko-KR" b="0" dirty="0"/>
              <a:t>Kubo CP (Cloud Provider) (2/2)</a:t>
            </a:r>
          </a:p>
        </p:txBody>
      </p:sp>
      <p:sp>
        <p:nvSpPr>
          <p:cNvPr id="3" name="TextBox 2">
            <a:extLst>
              <a:ext uri="{FF2B5EF4-FFF2-40B4-BE49-F238E27FC236}">
                <a16:creationId xmlns:a16="http://schemas.microsoft.com/office/drawing/2014/main" id="{C2B2680D-D442-5445-9FF6-42000DADB78D}"/>
              </a:ext>
            </a:extLst>
          </p:cNvPr>
          <p:cNvSpPr txBox="1"/>
          <p:nvPr/>
        </p:nvSpPr>
        <p:spPr>
          <a:xfrm>
            <a:off x="240995" y="1484784"/>
            <a:ext cx="1008112" cy="523220"/>
          </a:xfrm>
          <a:prstGeom prst="rect">
            <a:avLst/>
          </a:prstGeom>
          <a:noFill/>
          <a:ln w="28575">
            <a:solidFill>
              <a:srgbClr val="0070C0"/>
            </a:solidFill>
          </a:ln>
        </p:spPr>
        <p:txBody>
          <a:bodyPr wrap="square" rtlCol="0">
            <a:spAutoFit/>
          </a:bodyPr>
          <a:lstStyle/>
          <a:p>
            <a:pPr algn="ctr"/>
            <a:r>
              <a:rPr lang="en-US" sz="1400" b="1" dirty="0"/>
              <a:t>BOSH</a:t>
            </a:r>
          </a:p>
          <a:p>
            <a:pPr algn="ctr"/>
            <a:r>
              <a:rPr lang="en-US" sz="1400" b="1" dirty="0"/>
              <a:t>Director</a:t>
            </a:r>
          </a:p>
        </p:txBody>
      </p:sp>
      <p:sp>
        <p:nvSpPr>
          <p:cNvPr id="18" name="TextBox 17">
            <a:extLst>
              <a:ext uri="{FF2B5EF4-FFF2-40B4-BE49-F238E27FC236}">
                <a16:creationId xmlns:a16="http://schemas.microsoft.com/office/drawing/2014/main" id="{208CF1EE-8050-3340-9797-E1B85E60EBDC}"/>
              </a:ext>
            </a:extLst>
          </p:cNvPr>
          <p:cNvSpPr txBox="1"/>
          <p:nvPr/>
        </p:nvSpPr>
        <p:spPr>
          <a:xfrm>
            <a:off x="2185211" y="1577117"/>
            <a:ext cx="1008112" cy="396000"/>
          </a:xfrm>
          <a:prstGeom prst="rect">
            <a:avLst/>
          </a:prstGeom>
          <a:noFill/>
          <a:ln w="28575">
            <a:solidFill>
              <a:srgbClr val="0070C0"/>
            </a:solidFill>
          </a:ln>
        </p:spPr>
        <p:txBody>
          <a:bodyPr wrap="square" rtlCol="0">
            <a:spAutoFit/>
          </a:bodyPr>
          <a:lstStyle/>
          <a:p>
            <a:pPr algn="ctr"/>
            <a:r>
              <a:rPr lang="en-US" sz="1600" b="1" dirty="0"/>
              <a:t>CPI</a:t>
            </a:r>
            <a:endParaRPr lang="en-US" sz="1400" b="1" dirty="0"/>
          </a:p>
        </p:txBody>
      </p:sp>
      <p:pic>
        <p:nvPicPr>
          <p:cNvPr id="11" name="Picture 10">
            <a:extLst>
              <a:ext uri="{FF2B5EF4-FFF2-40B4-BE49-F238E27FC236}">
                <a16:creationId xmlns:a16="http://schemas.microsoft.com/office/drawing/2014/main" id="{379A999F-4315-AE4D-B2C6-96B1FB419C4B}"/>
              </a:ext>
            </a:extLst>
          </p:cNvPr>
          <p:cNvPicPr>
            <a:picLocks noChangeAspect="1"/>
          </p:cNvPicPr>
          <p:nvPr/>
        </p:nvPicPr>
        <p:blipFill rotWithShape="1">
          <a:blip r:embed="rId3">
            <a:extLst>
              <a:ext uri="{28A0092B-C50C-407E-A947-70E740481C1C}">
                <a14:useLocalDpi xmlns:a14="http://schemas.microsoft.com/office/drawing/2010/main" val="0"/>
              </a:ext>
            </a:extLst>
          </a:blip>
          <a:srcRect t="21885"/>
          <a:stretch/>
        </p:blipFill>
        <p:spPr>
          <a:xfrm>
            <a:off x="4489467" y="1290210"/>
            <a:ext cx="1399637" cy="912366"/>
          </a:xfrm>
          <a:prstGeom prst="rect">
            <a:avLst/>
          </a:prstGeom>
        </p:spPr>
      </p:pic>
      <p:cxnSp>
        <p:nvCxnSpPr>
          <p:cNvPr id="20" name="Straight Arrow Connector 19">
            <a:extLst>
              <a:ext uri="{FF2B5EF4-FFF2-40B4-BE49-F238E27FC236}">
                <a16:creationId xmlns:a16="http://schemas.microsoft.com/office/drawing/2014/main" id="{AD5CF7BA-E40C-574B-AC88-EF30E5813B49}"/>
              </a:ext>
            </a:extLst>
          </p:cNvPr>
          <p:cNvCxnSpPr>
            <a:cxnSpLocks/>
          </p:cNvCxnSpPr>
          <p:nvPr/>
        </p:nvCxnSpPr>
        <p:spPr>
          <a:xfrm>
            <a:off x="1249107" y="1667925"/>
            <a:ext cx="936104" cy="0"/>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21" name="타원 8">
            <a:extLst>
              <a:ext uri="{FF2B5EF4-FFF2-40B4-BE49-F238E27FC236}">
                <a16:creationId xmlns:a16="http://schemas.microsoft.com/office/drawing/2014/main" id="{9CE0B082-29DF-AE4A-B8F8-96F11E8C41C1}"/>
              </a:ext>
            </a:extLst>
          </p:cNvPr>
          <p:cNvSpPr/>
          <p:nvPr/>
        </p:nvSpPr>
        <p:spPr>
          <a:xfrm>
            <a:off x="1612267" y="156303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a:t>
            </a:r>
            <a:endParaRPr lang="ko-KR" altLang="en-US" sz="1100" b="1" dirty="0">
              <a:solidFill>
                <a:schemeClr val="bg1"/>
              </a:solidFill>
              <a:latin typeface="맑은 고딕" pitchFamily="50" charset="-127"/>
              <a:ea typeface="맑은 고딕" pitchFamily="50" charset="-127"/>
            </a:endParaRPr>
          </a:p>
        </p:txBody>
      </p:sp>
      <p:cxnSp>
        <p:nvCxnSpPr>
          <p:cNvPr id="24" name="Straight Arrow Connector 23">
            <a:extLst>
              <a:ext uri="{FF2B5EF4-FFF2-40B4-BE49-F238E27FC236}">
                <a16:creationId xmlns:a16="http://schemas.microsoft.com/office/drawing/2014/main" id="{E7A5DD8C-C818-BF49-9818-82D2BB58141C}"/>
              </a:ext>
            </a:extLst>
          </p:cNvPr>
          <p:cNvCxnSpPr>
            <a:cxnSpLocks/>
          </p:cNvCxnSpPr>
          <p:nvPr/>
        </p:nvCxnSpPr>
        <p:spPr>
          <a:xfrm>
            <a:off x="3198210" y="1632333"/>
            <a:ext cx="1481205" cy="0"/>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4E7694E-FAE4-D547-99E2-6FBA74EAC5D0}"/>
              </a:ext>
            </a:extLst>
          </p:cNvPr>
          <p:cNvCxnSpPr>
            <a:cxnSpLocks/>
          </p:cNvCxnSpPr>
          <p:nvPr/>
        </p:nvCxnSpPr>
        <p:spPr>
          <a:xfrm>
            <a:off x="3193323" y="1788771"/>
            <a:ext cx="1296144" cy="0"/>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타원 8">
            <a:extLst>
              <a:ext uri="{FF2B5EF4-FFF2-40B4-BE49-F238E27FC236}">
                <a16:creationId xmlns:a16="http://schemas.microsoft.com/office/drawing/2014/main" id="{0D8490AB-13AE-5B40-A584-7F1C33FCF6BC}"/>
              </a:ext>
            </a:extLst>
          </p:cNvPr>
          <p:cNvSpPr/>
          <p:nvPr/>
        </p:nvSpPr>
        <p:spPr>
          <a:xfrm>
            <a:off x="3807967" y="148478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2</a:t>
            </a:r>
            <a:endParaRPr lang="ko-KR" altLang="en-US" sz="1100" b="1" dirty="0">
              <a:solidFill>
                <a:schemeClr val="bg1"/>
              </a:solidFill>
              <a:latin typeface="맑은 고딕" pitchFamily="50" charset="-127"/>
              <a:ea typeface="맑은 고딕" pitchFamily="50" charset="-127"/>
            </a:endParaRPr>
          </a:p>
        </p:txBody>
      </p:sp>
      <p:sp>
        <p:nvSpPr>
          <p:cNvPr id="28" name="타원 8">
            <a:extLst>
              <a:ext uri="{FF2B5EF4-FFF2-40B4-BE49-F238E27FC236}">
                <a16:creationId xmlns:a16="http://schemas.microsoft.com/office/drawing/2014/main" id="{EC265ED3-17F7-D243-B7D4-56D786ED8FEB}"/>
              </a:ext>
            </a:extLst>
          </p:cNvPr>
          <p:cNvSpPr/>
          <p:nvPr/>
        </p:nvSpPr>
        <p:spPr>
          <a:xfrm>
            <a:off x="4106034" y="1659962"/>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3</a:t>
            </a:r>
            <a:endParaRPr lang="ko-KR" altLang="en-US" sz="1100" b="1" dirty="0">
              <a:solidFill>
                <a:schemeClr val="bg1"/>
              </a:solidFill>
              <a:latin typeface="맑은 고딕" pitchFamily="50" charset="-127"/>
              <a:ea typeface="맑은 고딕" pitchFamily="50" charset="-127"/>
            </a:endParaRPr>
          </a:p>
        </p:txBody>
      </p:sp>
      <p:sp>
        <p:nvSpPr>
          <p:cNvPr id="43" name="Rounded Rectangle 42">
            <a:extLst>
              <a:ext uri="{FF2B5EF4-FFF2-40B4-BE49-F238E27FC236}">
                <a16:creationId xmlns:a16="http://schemas.microsoft.com/office/drawing/2014/main" id="{209D7F3D-7588-0D4E-AAE1-0BFAF4615765}"/>
              </a:ext>
            </a:extLst>
          </p:cNvPr>
          <p:cNvSpPr/>
          <p:nvPr/>
        </p:nvSpPr>
        <p:spPr>
          <a:xfrm>
            <a:off x="7113240" y="3356992"/>
            <a:ext cx="2088232" cy="2304256"/>
          </a:xfrm>
          <a:prstGeom prst="roundRect">
            <a:avLst>
              <a:gd name="adj"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D98E3687-85EE-B04B-8161-5184E84DAEEC}"/>
              </a:ext>
            </a:extLst>
          </p:cNvPr>
          <p:cNvSpPr/>
          <p:nvPr/>
        </p:nvSpPr>
        <p:spPr>
          <a:xfrm>
            <a:off x="7130102" y="3356992"/>
            <a:ext cx="1926110" cy="28803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Kubo Worker Node VM </a:t>
            </a:r>
          </a:p>
        </p:txBody>
      </p:sp>
      <p:sp>
        <p:nvSpPr>
          <p:cNvPr id="45" name="Snip Diagonal Corner Rectangle 44">
            <a:extLst>
              <a:ext uri="{FF2B5EF4-FFF2-40B4-BE49-F238E27FC236}">
                <a16:creationId xmlns:a16="http://schemas.microsoft.com/office/drawing/2014/main" id="{82AFC0A1-2A8C-5E43-A090-7F19D893A70C}"/>
              </a:ext>
            </a:extLst>
          </p:cNvPr>
          <p:cNvSpPr/>
          <p:nvPr/>
        </p:nvSpPr>
        <p:spPr>
          <a:xfrm>
            <a:off x="7185248" y="3860592"/>
            <a:ext cx="848405" cy="288032"/>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err="1"/>
              <a:t>Kubelet</a:t>
            </a:r>
            <a:endParaRPr lang="en-US" sz="1000" b="1" dirty="0"/>
          </a:p>
        </p:txBody>
      </p:sp>
      <p:sp>
        <p:nvSpPr>
          <p:cNvPr id="48" name="Snip Diagonal Corner Rectangle 47">
            <a:extLst>
              <a:ext uri="{FF2B5EF4-FFF2-40B4-BE49-F238E27FC236}">
                <a16:creationId xmlns:a16="http://schemas.microsoft.com/office/drawing/2014/main" id="{61D8790D-65F5-B346-B669-E0E4F99216F0}"/>
              </a:ext>
            </a:extLst>
          </p:cNvPr>
          <p:cNvSpPr/>
          <p:nvPr/>
        </p:nvSpPr>
        <p:spPr>
          <a:xfrm>
            <a:off x="8207807" y="3860592"/>
            <a:ext cx="848405" cy="288032"/>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Kube </a:t>
            </a:r>
          </a:p>
          <a:p>
            <a:pPr algn="ctr"/>
            <a:r>
              <a:rPr lang="en-US" sz="1000" b="1" dirty="0"/>
              <a:t>Proxy</a:t>
            </a:r>
          </a:p>
        </p:txBody>
      </p:sp>
      <p:pic>
        <p:nvPicPr>
          <p:cNvPr id="49" name="Picture 48">
            <a:extLst>
              <a:ext uri="{FF2B5EF4-FFF2-40B4-BE49-F238E27FC236}">
                <a16:creationId xmlns:a16="http://schemas.microsoft.com/office/drawing/2014/main" id="{8CF3F173-32F5-5848-83C3-CE8D4612A6DD}"/>
              </a:ext>
            </a:extLst>
          </p:cNvPr>
          <p:cNvPicPr>
            <a:picLocks noChangeAspect="1"/>
          </p:cNvPicPr>
          <p:nvPr/>
        </p:nvPicPr>
        <p:blipFill>
          <a:blip r:embed="rId4"/>
          <a:stretch>
            <a:fillRect/>
          </a:stretch>
        </p:blipFill>
        <p:spPr>
          <a:xfrm>
            <a:off x="7323262" y="4748615"/>
            <a:ext cx="394545" cy="385105"/>
          </a:xfrm>
          <a:prstGeom prst="rect">
            <a:avLst/>
          </a:prstGeom>
        </p:spPr>
      </p:pic>
      <p:sp>
        <p:nvSpPr>
          <p:cNvPr id="50" name="TextBox 49">
            <a:extLst>
              <a:ext uri="{FF2B5EF4-FFF2-40B4-BE49-F238E27FC236}">
                <a16:creationId xmlns:a16="http://schemas.microsoft.com/office/drawing/2014/main" id="{18860889-5725-4F47-9911-C3C6A32FB6FF}"/>
              </a:ext>
            </a:extLst>
          </p:cNvPr>
          <p:cNvSpPr txBox="1"/>
          <p:nvPr/>
        </p:nvSpPr>
        <p:spPr>
          <a:xfrm>
            <a:off x="7081755" y="5085640"/>
            <a:ext cx="967589" cy="287576"/>
          </a:xfrm>
          <a:prstGeom prst="rect">
            <a:avLst/>
          </a:prstGeom>
          <a:noFill/>
        </p:spPr>
        <p:txBody>
          <a:bodyPr wrap="square" rtlCol="0">
            <a:spAutoFit/>
          </a:bodyPr>
          <a:lstStyle/>
          <a:p>
            <a:r>
              <a:rPr lang="en-US" sz="1200" dirty="0"/>
              <a:t>dashboard</a:t>
            </a:r>
            <a:endParaRPr lang="en-US" sz="1600" dirty="0"/>
          </a:p>
        </p:txBody>
      </p:sp>
      <p:sp>
        <p:nvSpPr>
          <p:cNvPr id="52" name="TextBox 51">
            <a:extLst>
              <a:ext uri="{FF2B5EF4-FFF2-40B4-BE49-F238E27FC236}">
                <a16:creationId xmlns:a16="http://schemas.microsoft.com/office/drawing/2014/main" id="{785F4522-2DD9-D548-8C53-32FCB7CBC60B}"/>
              </a:ext>
            </a:extLst>
          </p:cNvPr>
          <p:cNvSpPr txBox="1"/>
          <p:nvPr/>
        </p:nvSpPr>
        <p:spPr>
          <a:xfrm>
            <a:off x="7945851" y="5085184"/>
            <a:ext cx="967589" cy="287576"/>
          </a:xfrm>
          <a:prstGeom prst="rect">
            <a:avLst/>
          </a:prstGeom>
          <a:noFill/>
        </p:spPr>
        <p:txBody>
          <a:bodyPr wrap="square" rtlCol="0">
            <a:spAutoFit/>
          </a:bodyPr>
          <a:lstStyle/>
          <a:p>
            <a:r>
              <a:rPr lang="en-US" sz="1200" dirty="0"/>
              <a:t>POD’s</a:t>
            </a:r>
            <a:endParaRPr lang="en-US" sz="1600" dirty="0"/>
          </a:p>
        </p:txBody>
      </p:sp>
      <p:pic>
        <p:nvPicPr>
          <p:cNvPr id="51" name="Picture 50">
            <a:extLst>
              <a:ext uri="{FF2B5EF4-FFF2-40B4-BE49-F238E27FC236}">
                <a16:creationId xmlns:a16="http://schemas.microsoft.com/office/drawing/2014/main" id="{5CC279C9-2F48-3045-81A7-243FBB2E0623}"/>
              </a:ext>
            </a:extLst>
          </p:cNvPr>
          <p:cNvPicPr>
            <a:picLocks noChangeAspect="1"/>
          </p:cNvPicPr>
          <p:nvPr/>
        </p:nvPicPr>
        <p:blipFill>
          <a:blip r:embed="rId4"/>
          <a:stretch>
            <a:fillRect/>
          </a:stretch>
        </p:blipFill>
        <p:spPr>
          <a:xfrm>
            <a:off x="7996088" y="4744071"/>
            <a:ext cx="394545" cy="385105"/>
          </a:xfrm>
          <a:prstGeom prst="rect">
            <a:avLst/>
          </a:prstGeom>
        </p:spPr>
      </p:pic>
      <p:pic>
        <p:nvPicPr>
          <p:cNvPr id="54" name="Picture 53">
            <a:extLst>
              <a:ext uri="{FF2B5EF4-FFF2-40B4-BE49-F238E27FC236}">
                <a16:creationId xmlns:a16="http://schemas.microsoft.com/office/drawing/2014/main" id="{F26B4F4A-981A-7943-BC24-AED41BCDC84D}"/>
              </a:ext>
            </a:extLst>
          </p:cNvPr>
          <p:cNvPicPr>
            <a:picLocks noChangeAspect="1"/>
          </p:cNvPicPr>
          <p:nvPr/>
        </p:nvPicPr>
        <p:blipFill>
          <a:blip r:embed="rId4"/>
          <a:stretch>
            <a:fillRect/>
          </a:stretch>
        </p:blipFill>
        <p:spPr>
          <a:xfrm>
            <a:off x="8671992" y="4751030"/>
            <a:ext cx="394545" cy="385105"/>
          </a:xfrm>
          <a:prstGeom prst="rect">
            <a:avLst/>
          </a:prstGeom>
        </p:spPr>
      </p:pic>
      <p:sp>
        <p:nvSpPr>
          <p:cNvPr id="55" name="TextBox 54">
            <a:extLst>
              <a:ext uri="{FF2B5EF4-FFF2-40B4-BE49-F238E27FC236}">
                <a16:creationId xmlns:a16="http://schemas.microsoft.com/office/drawing/2014/main" id="{1963F15F-05D8-2644-BA30-2024599278E5}"/>
              </a:ext>
            </a:extLst>
          </p:cNvPr>
          <p:cNvSpPr txBox="1"/>
          <p:nvPr/>
        </p:nvSpPr>
        <p:spPr>
          <a:xfrm>
            <a:off x="8512164" y="5088573"/>
            <a:ext cx="967589" cy="287576"/>
          </a:xfrm>
          <a:prstGeom prst="rect">
            <a:avLst/>
          </a:prstGeom>
          <a:noFill/>
        </p:spPr>
        <p:txBody>
          <a:bodyPr wrap="square" rtlCol="0">
            <a:spAutoFit/>
          </a:bodyPr>
          <a:lstStyle/>
          <a:p>
            <a:r>
              <a:rPr lang="en-US" sz="1200" dirty="0"/>
              <a:t>Services </a:t>
            </a:r>
            <a:endParaRPr lang="en-US" sz="1600" dirty="0"/>
          </a:p>
        </p:txBody>
      </p:sp>
      <p:sp>
        <p:nvSpPr>
          <p:cNvPr id="59" name="Rectangle 58">
            <a:extLst>
              <a:ext uri="{FF2B5EF4-FFF2-40B4-BE49-F238E27FC236}">
                <a16:creationId xmlns:a16="http://schemas.microsoft.com/office/drawing/2014/main" id="{55318AC0-CE3A-A840-8908-9B8EA3F28B39}"/>
              </a:ext>
            </a:extLst>
          </p:cNvPr>
          <p:cNvSpPr/>
          <p:nvPr/>
        </p:nvSpPr>
        <p:spPr>
          <a:xfrm>
            <a:off x="7137377" y="5355376"/>
            <a:ext cx="2064095" cy="288000"/>
          </a:xfrm>
          <a:prstGeom prst="rect">
            <a:avLst/>
          </a:prstGeom>
          <a:solidFill>
            <a:schemeClr val="bg1">
              <a:lumMod val="65000"/>
            </a:schemeClr>
          </a:solidFill>
          <a:ln>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Bosh Agent</a:t>
            </a:r>
          </a:p>
        </p:txBody>
      </p:sp>
      <p:cxnSp>
        <p:nvCxnSpPr>
          <p:cNvPr id="61" name="Elbow Connector 60">
            <a:extLst>
              <a:ext uri="{FF2B5EF4-FFF2-40B4-BE49-F238E27FC236}">
                <a16:creationId xmlns:a16="http://schemas.microsoft.com/office/drawing/2014/main" id="{FCEF3443-21D9-0547-94DE-53815E4BCFD4}"/>
              </a:ext>
            </a:extLst>
          </p:cNvPr>
          <p:cNvCxnSpPr>
            <a:stCxn id="3" idx="2"/>
            <a:endCxn id="58" idx="1"/>
          </p:cNvCxnSpPr>
          <p:nvPr/>
        </p:nvCxnSpPr>
        <p:spPr>
          <a:xfrm rot="16200000" flipH="1">
            <a:off x="679722" y="2073332"/>
            <a:ext cx="3491372" cy="3360715"/>
          </a:xfrm>
          <a:prstGeom prst="bentConnector2">
            <a:avLst/>
          </a:prstGeom>
          <a:ln w="28575">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a:extLst>
              <a:ext uri="{FF2B5EF4-FFF2-40B4-BE49-F238E27FC236}">
                <a16:creationId xmlns:a16="http://schemas.microsoft.com/office/drawing/2014/main" id="{B5AE0D49-8A5B-8040-9A92-808732C31A36}"/>
              </a:ext>
            </a:extLst>
          </p:cNvPr>
          <p:cNvCxnSpPr>
            <a:cxnSpLocks/>
            <a:stCxn id="3" idx="2"/>
            <a:endCxn id="59" idx="2"/>
          </p:cNvCxnSpPr>
          <p:nvPr/>
        </p:nvCxnSpPr>
        <p:spPr>
          <a:xfrm rot="16200000" flipH="1">
            <a:off x="2639552" y="113503"/>
            <a:ext cx="3635372" cy="7424374"/>
          </a:xfrm>
          <a:prstGeom prst="bentConnector3">
            <a:avLst>
              <a:gd name="adj1" fmla="val 106288"/>
            </a:avLst>
          </a:prstGeom>
          <a:ln w="28575">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타원 8">
            <a:extLst>
              <a:ext uri="{FF2B5EF4-FFF2-40B4-BE49-F238E27FC236}">
                <a16:creationId xmlns:a16="http://schemas.microsoft.com/office/drawing/2014/main" id="{2CA807A8-0D23-8046-A144-638BD18465E2}"/>
              </a:ext>
            </a:extLst>
          </p:cNvPr>
          <p:cNvSpPr/>
          <p:nvPr/>
        </p:nvSpPr>
        <p:spPr>
          <a:xfrm>
            <a:off x="624416" y="429598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4</a:t>
            </a:r>
            <a:endParaRPr lang="ko-KR" altLang="en-US" sz="1100" b="1" dirty="0">
              <a:solidFill>
                <a:schemeClr val="bg1"/>
              </a:solidFill>
              <a:latin typeface="맑은 고딕" pitchFamily="50" charset="-127"/>
              <a:ea typeface="맑은 고딕" pitchFamily="50" charset="-127"/>
            </a:endParaRPr>
          </a:p>
        </p:txBody>
      </p:sp>
      <p:pic>
        <p:nvPicPr>
          <p:cNvPr id="66" name="Picture 65">
            <a:extLst>
              <a:ext uri="{FF2B5EF4-FFF2-40B4-BE49-F238E27FC236}">
                <a16:creationId xmlns:a16="http://schemas.microsoft.com/office/drawing/2014/main" id="{4162E5C9-D92C-7C4B-AA1E-731E162D34BE}"/>
              </a:ext>
            </a:extLst>
          </p:cNvPr>
          <p:cNvPicPr>
            <a:picLocks noChangeAspect="1"/>
          </p:cNvPicPr>
          <p:nvPr/>
        </p:nvPicPr>
        <p:blipFill>
          <a:blip r:embed="rId5"/>
          <a:stretch>
            <a:fillRect/>
          </a:stretch>
        </p:blipFill>
        <p:spPr>
          <a:xfrm>
            <a:off x="3191029" y="2358429"/>
            <a:ext cx="923420" cy="412418"/>
          </a:xfrm>
          <a:prstGeom prst="rect">
            <a:avLst/>
          </a:prstGeom>
        </p:spPr>
      </p:pic>
      <p:pic>
        <p:nvPicPr>
          <p:cNvPr id="67" name="Picture 66">
            <a:extLst>
              <a:ext uri="{FF2B5EF4-FFF2-40B4-BE49-F238E27FC236}">
                <a16:creationId xmlns:a16="http://schemas.microsoft.com/office/drawing/2014/main" id="{29DB91E1-7248-354B-B3AB-7854248AD719}"/>
              </a:ext>
            </a:extLst>
          </p:cNvPr>
          <p:cNvPicPr>
            <a:picLocks noChangeAspect="1"/>
          </p:cNvPicPr>
          <p:nvPr/>
        </p:nvPicPr>
        <p:blipFill>
          <a:blip r:embed="rId6"/>
          <a:stretch>
            <a:fillRect/>
          </a:stretch>
        </p:blipFill>
        <p:spPr>
          <a:xfrm>
            <a:off x="2303134" y="2272250"/>
            <a:ext cx="560532" cy="560532"/>
          </a:xfrm>
          <a:prstGeom prst="rect">
            <a:avLst/>
          </a:prstGeom>
        </p:spPr>
      </p:pic>
      <p:cxnSp>
        <p:nvCxnSpPr>
          <p:cNvPr id="68" name="Straight Arrow Connector 67">
            <a:extLst>
              <a:ext uri="{FF2B5EF4-FFF2-40B4-BE49-F238E27FC236}">
                <a16:creationId xmlns:a16="http://schemas.microsoft.com/office/drawing/2014/main" id="{E30D33CA-A10A-5449-AA3B-3D9B1C8BF254}"/>
              </a:ext>
            </a:extLst>
          </p:cNvPr>
          <p:cNvCxnSpPr>
            <a:cxnSpLocks/>
            <a:stCxn id="66" idx="1"/>
            <a:endCxn id="67" idx="3"/>
          </p:cNvCxnSpPr>
          <p:nvPr/>
        </p:nvCxnSpPr>
        <p:spPr>
          <a:xfrm flipH="1" flipV="1">
            <a:off x="2863666" y="2552516"/>
            <a:ext cx="327363" cy="12122"/>
          </a:xfrm>
          <a:prstGeom prst="straightConnector1">
            <a:avLst/>
          </a:prstGeom>
          <a:ln w="28575">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6" name="타원 8">
            <a:extLst>
              <a:ext uri="{FF2B5EF4-FFF2-40B4-BE49-F238E27FC236}">
                <a16:creationId xmlns:a16="http://schemas.microsoft.com/office/drawing/2014/main" id="{9D51CBFF-4684-824A-B2AA-7D1750BCC9BD}"/>
              </a:ext>
            </a:extLst>
          </p:cNvPr>
          <p:cNvSpPr/>
          <p:nvPr/>
        </p:nvSpPr>
        <p:spPr>
          <a:xfrm>
            <a:off x="7008348" y="3252099"/>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6</a:t>
            </a:r>
            <a:endParaRPr lang="ko-KR" altLang="en-US" sz="1100" b="1" dirty="0">
              <a:solidFill>
                <a:schemeClr val="bg1"/>
              </a:solidFill>
              <a:latin typeface="맑은 고딕" pitchFamily="50" charset="-127"/>
              <a:ea typeface="맑은 고딕" pitchFamily="50" charset="-127"/>
            </a:endParaRPr>
          </a:p>
        </p:txBody>
      </p:sp>
      <p:cxnSp>
        <p:nvCxnSpPr>
          <p:cNvPr id="78" name="Straight Arrow Connector 77">
            <a:extLst>
              <a:ext uri="{FF2B5EF4-FFF2-40B4-BE49-F238E27FC236}">
                <a16:creationId xmlns:a16="http://schemas.microsoft.com/office/drawing/2014/main" id="{C2AC122D-A0EA-5F47-B0DD-97C1E701D633}"/>
              </a:ext>
            </a:extLst>
          </p:cNvPr>
          <p:cNvCxnSpPr>
            <a:stCxn id="11" idx="2"/>
            <a:endCxn id="34" idx="0"/>
          </p:cNvCxnSpPr>
          <p:nvPr/>
        </p:nvCxnSpPr>
        <p:spPr>
          <a:xfrm flipH="1">
            <a:off x="4967572" y="2202576"/>
            <a:ext cx="221714" cy="1154416"/>
          </a:xfrm>
          <a:prstGeom prst="straightConnector1">
            <a:avLst/>
          </a:prstGeom>
          <a:ln w="28575">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8E532998-61F2-4B47-8C03-477F87FCC26D}"/>
              </a:ext>
            </a:extLst>
          </p:cNvPr>
          <p:cNvCxnSpPr>
            <a:cxnSpLocks/>
            <a:stCxn id="11" idx="2"/>
            <a:endCxn id="44" idx="0"/>
          </p:cNvCxnSpPr>
          <p:nvPr/>
        </p:nvCxnSpPr>
        <p:spPr>
          <a:xfrm>
            <a:off x="5189286" y="2202576"/>
            <a:ext cx="2903871" cy="1154416"/>
          </a:xfrm>
          <a:prstGeom prst="straightConnector1">
            <a:avLst/>
          </a:prstGeom>
          <a:ln w="28575">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Elbow Connector 96">
            <a:extLst>
              <a:ext uri="{FF2B5EF4-FFF2-40B4-BE49-F238E27FC236}">
                <a16:creationId xmlns:a16="http://schemas.microsoft.com/office/drawing/2014/main" id="{1B325FB2-8318-9949-AA51-BC0A0B03DB52}"/>
              </a:ext>
            </a:extLst>
          </p:cNvPr>
          <p:cNvCxnSpPr>
            <a:cxnSpLocks/>
            <a:stCxn id="66" idx="3"/>
            <a:endCxn id="48" idx="0"/>
          </p:cNvCxnSpPr>
          <p:nvPr/>
        </p:nvCxnSpPr>
        <p:spPr>
          <a:xfrm>
            <a:off x="4114449" y="2564638"/>
            <a:ext cx="4941763" cy="1439970"/>
          </a:xfrm>
          <a:prstGeom prst="bentConnector3">
            <a:avLst>
              <a:gd name="adj1" fmla="val 104626"/>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0" name="타원 8">
            <a:extLst>
              <a:ext uri="{FF2B5EF4-FFF2-40B4-BE49-F238E27FC236}">
                <a16:creationId xmlns:a16="http://schemas.microsoft.com/office/drawing/2014/main" id="{C7B37605-88D9-F44F-B59F-AADADAE5D1F5}"/>
              </a:ext>
            </a:extLst>
          </p:cNvPr>
          <p:cNvSpPr/>
          <p:nvPr/>
        </p:nvSpPr>
        <p:spPr>
          <a:xfrm>
            <a:off x="2916933" y="232280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6</a:t>
            </a:r>
            <a:endParaRPr lang="ko-KR" altLang="en-US" sz="1100" b="1" dirty="0">
              <a:solidFill>
                <a:schemeClr val="bg1"/>
              </a:solidFill>
              <a:latin typeface="맑은 고딕" pitchFamily="50" charset="-127"/>
              <a:ea typeface="맑은 고딕" pitchFamily="50" charset="-127"/>
            </a:endParaRPr>
          </a:p>
        </p:txBody>
      </p:sp>
      <p:cxnSp>
        <p:nvCxnSpPr>
          <p:cNvPr id="110" name="Straight Arrow Connector 109">
            <a:extLst>
              <a:ext uri="{FF2B5EF4-FFF2-40B4-BE49-F238E27FC236}">
                <a16:creationId xmlns:a16="http://schemas.microsoft.com/office/drawing/2014/main" id="{2BB462D9-90A3-FA42-8B77-6D41862136C9}"/>
              </a:ext>
            </a:extLst>
          </p:cNvPr>
          <p:cNvCxnSpPr>
            <a:cxnSpLocks/>
            <a:stCxn id="48" idx="1"/>
            <a:endCxn id="49" idx="0"/>
          </p:cNvCxnSpPr>
          <p:nvPr/>
        </p:nvCxnSpPr>
        <p:spPr>
          <a:xfrm flipH="1">
            <a:off x="7520535" y="4148624"/>
            <a:ext cx="1111475" cy="5999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B393FA06-D27F-BA42-B848-4067F9176545}"/>
              </a:ext>
            </a:extLst>
          </p:cNvPr>
          <p:cNvCxnSpPr>
            <a:cxnSpLocks/>
            <a:stCxn id="48" idx="1"/>
            <a:endCxn id="51" idx="0"/>
          </p:cNvCxnSpPr>
          <p:nvPr/>
        </p:nvCxnSpPr>
        <p:spPr>
          <a:xfrm flipH="1">
            <a:off x="8193361" y="4148624"/>
            <a:ext cx="438649" cy="595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9E06416E-A4AC-4B41-BA8C-71FDB64A3928}"/>
              </a:ext>
            </a:extLst>
          </p:cNvPr>
          <p:cNvCxnSpPr>
            <a:cxnSpLocks/>
            <a:stCxn id="48" idx="1"/>
            <a:endCxn id="54" idx="0"/>
          </p:cNvCxnSpPr>
          <p:nvPr/>
        </p:nvCxnSpPr>
        <p:spPr>
          <a:xfrm>
            <a:off x="8632010" y="4148624"/>
            <a:ext cx="237255" cy="602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1" name="타원 8">
            <a:extLst>
              <a:ext uri="{FF2B5EF4-FFF2-40B4-BE49-F238E27FC236}">
                <a16:creationId xmlns:a16="http://schemas.microsoft.com/office/drawing/2014/main" id="{017F5686-6A62-0245-B41A-88D4D3A87F70}"/>
              </a:ext>
            </a:extLst>
          </p:cNvPr>
          <p:cNvSpPr/>
          <p:nvPr/>
        </p:nvSpPr>
        <p:spPr>
          <a:xfrm>
            <a:off x="9160514" y="2447624"/>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8</a:t>
            </a:r>
            <a:endParaRPr lang="ko-KR" altLang="en-US" sz="1100" b="1" dirty="0">
              <a:solidFill>
                <a:schemeClr val="bg1"/>
              </a:solidFill>
              <a:latin typeface="맑은 고딕" pitchFamily="50" charset="-127"/>
              <a:ea typeface="맑은 고딕" pitchFamily="50" charset="-127"/>
            </a:endParaRPr>
          </a:p>
        </p:txBody>
      </p:sp>
      <p:sp>
        <p:nvSpPr>
          <p:cNvPr id="57" name="Snip Diagonal Corner Rectangle 56">
            <a:extLst>
              <a:ext uri="{FF2B5EF4-FFF2-40B4-BE49-F238E27FC236}">
                <a16:creationId xmlns:a16="http://schemas.microsoft.com/office/drawing/2014/main" id="{DD342493-6D33-E24D-BD06-01F6303B4D7E}"/>
              </a:ext>
            </a:extLst>
          </p:cNvPr>
          <p:cNvSpPr/>
          <p:nvPr/>
        </p:nvSpPr>
        <p:spPr>
          <a:xfrm>
            <a:off x="7739329" y="4324016"/>
            <a:ext cx="765383" cy="257112"/>
          </a:xfrm>
          <a:prstGeom prst="snip2DiagRect">
            <a:avLst>
              <a:gd name="adj1" fmla="val 16563"/>
              <a:gd name="adj2" fmla="val 16667"/>
            </a:avLst>
          </a:prstGeom>
          <a:solidFill>
            <a:schemeClr val="bg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tx1"/>
                </a:solidFill>
              </a:rPr>
              <a:t>Cloud </a:t>
            </a:r>
          </a:p>
          <a:p>
            <a:pPr algn="ctr"/>
            <a:r>
              <a:rPr lang="en-US" sz="800" b="1" dirty="0">
                <a:solidFill>
                  <a:schemeClr val="tx1"/>
                </a:solidFill>
              </a:rPr>
              <a:t>Provider</a:t>
            </a:r>
          </a:p>
        </p:txBody>
      </p:sp>
      <p:cxnSp>
        <p:nvCxnSpPr>
          <p:cNvPr id="123" name="Straight Arrow Connector 122">
            <a:extLst>
              <a:ext uri="{FF2B5EF4-FFF2-40B4-BE49-F238E27FC236}">
                <a16:creationId xmlns:a16="http://schemas.microsoft.com/office/drawing/2014/main" id="{100EB8C5-6F53-C24E-9CC1-3F427384F93B}"/>
              </a:ext>
            </a:extLst>
          </p:cNvPr>
          <p:cNvCxnSpPr>
            <a:stCxn id="56" idx="2"/>
            <a:endCxn id="36" idx="1"/>
          </p:cNvCxnSpPr>
          <p:nvPr/>
        </p:nvCxnSpPr>
        <p:spPr>
          <a:xfrm flipH="1" flipV="1">
            <a:off x="4585115" y="4148624"/>
            <a:ext cx="383576" cy="337649"/>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Elbow Connector 130">
            <a:extLst>
              <a:ext uri="{FF2B5EF4-FFF2-40B4-BE49-F238E27FC236}">
                <a16:creationId xmlns:a16="http://schemas.microsoft.com/office/drawing/2014/main" id="{B3DCDB17-42FE-4140-ACC1-415381A81A70}"/>
              </a:ext>
            </a:extLst>
          </p:cNvPr>
          <p:cNvCxnSpPr>
            <a:cxnSpLocks/>
            <a:stCxn id="57" idx="2"/>
          </p:cNvCxnSpPr>
          <p:nvPr/>
        </p:nvCxnSpPr>
        <p:spPr>
          <a:xfrm rot="10800000">
            <a:off x="1031473" y="2027146"/>
            <a:ext cx="6707857" cy="2425427"/>
          </a:xfrm>
          <a:prstGeom prst="bentConnector3">
            <a:avLst>
              <a:gd name="adj1" fmla="val 100023"/>
            </a:avLst>
          </a:prstGeom>
          <a:ln w="28575">
            <a:solidFill>
              <a:srgbClr val="FFC000"/>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7" name="Elbow Connector 126">
            <a:extLst>
              <a:ext uri="{FF2B5EF4-FFF2-40B4-BE49-F238E27FC236}">
                <a16:creationId xmlns:a16="http://schemas.microsoft.com/office/drawing/2014/main" id="{FBBA6063-AA7D-7E47-A09E-9147C968AEBB}"/>
              </a:ext>
            </a:extLst>
          </p:cNvPr>
          <p:cNvCxnSpPr>
            <a:cxnSpLocks/>
          </p:cNvCxnSpPr>
          <p:nvPr/>
        </p:nvCxnSpPr>
        <p:spPr>
          <a:xfrm>
            <a:off x="6172761" y="4669024"/>
            <a:ext cx="916543" cy="182751"/>
          </a:xfrm>
          <a:prstGeom prst="bentConnector3">
            <a:avLst>
              <a:gd name="adj1" fmla="val 50000"/>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Rounded Rectangle 31">
            <a:extLst>
              <a:ext uri="{FF2B5EF4-FFF2-40B4-BE49-F238E27FC236}">
                <a16:creationId xmlns:a16="http://schemas.microsoft.com/office/drawing/2014/main" id="{8FEBFD87-3061-374D-9C6C-E04FC4CB9D0E}"/>
              </a:ext>
            </a:extLst>
          </p:cNvPr>
          <p:cNvSpPr/>
          <p:nvPr/>
        </p:nvSpPr>
        <p:spPr>
          <a:xfrm>
            <a:off x="4088904" y="3356992"/>
            <a:ext cx="2088232" cy="2304256"/>
          </a:xfrm>
          <a:prstGeom prst="roundRect">
            <a:avLst>
              <a:gd name="adj" fmla="val 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8DC5ACC4-CF97-804C-A5B6-432AE2B102F8}"/>
              </a:ext>
            </a:extLst>
          </p:cNvPr>
          <p:cNvSpPr/>
          <p:nvPr/>
        </p:nvSpPr>
        <p:spPr>
          <a:xfrm>
            <a:off x="4105766" y="3356992"/>
            <a:ext cx="1723611" cy="28803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Kubo Master VM </a:t>
            </a:r>
          </a:p>
        </p:txBody>
      </p:sp>
      <p:sp>
        <p:nvSpPr>
          <p:cNvPr id="36" name="Snip Diagonal Corner Rectangle 35">
            <a:extLst>
              <a:ext uri="{FF2B5EF4-FFF2-40B4-BE49-F238E27FC236}">
                <a16:creationId xmlns:a16="http://schemas.microsoft.com/office/drawing/2014/main" id="{DAD07195-0A68-1742-9BE4-E499470D0B10}"/>
              </a:ext>
            </a:extLst>
          </p:cNvPr>
          <p:cNvSpPr/>
          <p:nvPr/>
        </p:nvSpPr>
        <p:spPr>
          <a:xfrm>
            <a:off x="4160912" y="3860592"/>
            <a:ext cx="848405" cy="288032"/>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API </a:t>
            </a:r>
          </a:p>
          <a:p>
            <a:pPr algn="ctr"/>
            <a:r>
              <a:rPr lang="en-US" sz="1000" b="1" dirty="0"/>
              <a:t>Server</a:t>
            </a:r>
          </a:p>
        </p:txBody>
      </p:sp>
      <p:sp>
        <p:nvSpPr>
          <p:cNvPr id="40" name="Snip Diagonal Corner Rectangle 39">
            <a:extLst>
              <a:ext uri="{FF2B5EF4-FFF2-40B4-BE49-F238E27FC236}">
                <a16:creationId xmlns:a16="http://schemas.microsoft.com/office/drawing/2014/main" id="{44C3C20E-14CE-5542-BC4A-8B4B91A7014A}"/>
              </a:ext>
            </a:extLst>
          </p:cNvPr>
          <p:cNvSpPr/>
          <p:nvPr/>
        </p:nvSpPr>
        <p:spPr>
          <a:xfrm>
            <a:off x="4160912" y="4851776"/>
            <a:ext cx="848405" cy="377424"/>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Control</a:t>
            </a:r>
          </a:p>
          <a:p>
            <a:pPr algn="ctr"/>
            <a:r>
              <a:rPr lang="en-US" sz="1000" b="1" dirty="0"/>
              <a:t>Manager</a:t>
            </a:r>
          </a:p>
        </p:txBody>
      </p:sp>
      <p:sp>
        <p:nvSpPr>
          <p:cNvPr id="41" name="Snip Diagonal Corner Rectangle 40">
            <a:extLst>
              <a:ext uri="{FF2B5EF4-FFF2-40B4-BE49-F238E27FC236}">
                <a16:creationId xmlns:a16="http://schemas.microsoft.com/office/drawing/2014/main" id="{94675BB0-7526-D847-BD43-D5BADC7DE79B}"/>
              </a:ext>
            </a:extLst>
          </p:cNvPr>
          <p:cNvSpPr/>
          <p:nvPr/>
        </p:nvSpPr>
        <p:spPr>
          <a:xfrm>
            <a:off x="5183471" y="4851776"/>
            <a:ext cx="848405" cy="377424"/>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Scheduler</a:t>
            </a:r>
          </a:p>
        </p:txBody>
      </p:sp>
      <p:sp>
        <p:nvSpPr>
          <p:cNvPr id="42" name="Snip Diagonal Corner Rectangle 41">
            <a:extLst>
              <a:ext uri="{FF2B5EF4-FFF2-40B4-BE49-F238E27FC236}">
                <a16:creationId xmlns:a16="http://schemas.microsoft.com/office/drawing/2014/main" id="{1391B4F5-8CEB-984E-9337-41BCF33E3601}"/>
              </a:ext>
            </a:extLst>
          </p:cNvPr>
          <p:cNvSpPr/>
          <p:nvPr/>
        </p:nvSpPr>
        <p:spPr>
          <a:xfrm>
            <a:off x="5183471" y="3860592"/>
            <a:ext cx="848405" cy="288032"/>
          </a:xfrm>
          <a:prstGeom prst="snip2DiagRect">
            <a:avLst>
              <a:gd name="adj1" fmla="val 16563"/>
              <a:gd name="adj2"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ETCD</a:t>
            </a:r>
          </a:p>
        </p:txBody>
      </p:sp>
      <p:sp>
        <p:nvSpPr>
          <p:cNvPr id="58" name="Rectangle 57">
            <a:extLst>
              <a:ext uri="{FF2B5EF4-FFF2-40B4-BE49-F238E27FC236}">
                <a16:creationId xmlns:a16="http://schemas.microsoft.com/office/drawing/2014/main" id="{45D26414-B36E-B04E-AE0E-FD5C8AEFF661}"/>
              </a:ext>
            </a:extLst>
          </p:cNvPr>
          <p:cNvSpPr/>
          <p:nvPr/>
        </p:nvSpPr>
        <p:spPr>
          <a:xfrm>
            <a:off x="4105766" y="5355376"/>
            <a:ext cx="2066995" cy="288000"/>
          </a:xfrm>
          <a:prstGeom prst="rect">
            <a:avLst/>
          </a:prstGeom>
          <a:solidFill>
            <a:schemeClr val="bg1">
              <a:lumMod val="65000"/>
            </a:schemeClr>
          </a:solidFill>
          <a:ln>
            <a:solidFill>
              <a:schemeClr val="bg1">
                <a:lumMod val="6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b="1" dirty="0"/>
              <a:t>Bosh Agent</a:t>
            </a:r>
          </a:p>
        </p:txBody>
      </p:sp>
      <p:cxnSp>
        <p:nvCxnSpPr>
          <p:cNvPr id="124" name="Straight Arrow Connector 123">
            <a:extLst>
              <a:ext uri="{FF2B5EF4-FFF2-40B4-BE49-F238E27FC236}">
                <a16:creationId xmlns:a16="http://schemas.microsoft.com/office/drawing/2014/main" id="{6C6E22BD-A936-7E45-A1E3-D8A36BBBC388}"/>
              </a:ext>
            </a:extLst>
          </p:cNvPr>
          <p:cNvCxnSpPr>
            <a:cxnSpLocks/>
            <a:stCxn id="56" idx="2"/>
            <a:endCxn id="40" idx="3"/>
          </p:cNvCxnSpPr>
          <p:nvPr/>
        </p:nvCxnSpPr>
        <p:spPr>
          <a:xfrm flipH="1">
            <a:off x="4585115" y="4486273"/>
            <a:ext cx="383576" cy="365503"/>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6" name="Snip Diagonal Corner Rectangle 55">
            <a:extLst>
              <a:ext uri="{FF2B5EF4-FFF2-40B4-BE49-F238E27FC236}">
                <a16:creationId xmlns:a16="http://schemas.microsoft.com/office/drawing/2014/main" id="{0C3F89B7-C5AE-8A4C-BC85-8E0C7FDB5DAC}"/>
              </a:ext>
            </a:extLst>
          </p:cNvPr>
          <p:cNvSpPr/>
          <p:nvPr/>
        </p:nvSpPr>
        <p:spPr>
          <a:xfrm>
            <a:off x="4968691" y="4342257"/>
            <a:ext cx="848405" cy="288032"/>
          </a:xfrm>
          <a:prstGeom prst="snip2DiagRect">
            <a:avLst>
              <a:gd name="adj1" fmla="val 16563"/>
              <a:gd name="adj2" fmla="val 16667"/>
            </a:avLst>
          </a:prstGeom>
          <a:solidFill>
            <a:schemeClr val="bg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rPr>
              <a:t>Cloud </a:t>
            </a:r>
          </a:p>
          <a:p>
            <a:pPr algn="ctr"/>
            <a:r>
              <a:rPr lang="en-US" sz="1000" b="1" dirty="0">
                <a:solidFill>
                  <a:schemeClr val="tx1"/>
                </a:solidFill>
              </a:rPr>
              <a:t>Provider</a:t>
            </a:r>
          </a:p>
        </p:txBody>
      </p:sp>
      <p:cxnSp>
        <p:nvCxnSpPr>
          <p:cNvPr id="135" name="Straight Arrow Connector 134">
            <a:extLst>
              <a:ext uri="{FF2B5EF4-FFF2-40B4-BE49-F238E27FC236}">
                <a16:creationId xmlns:a16="http://schemas.microsoft.com/office/drawing/2014/main" id="{A7712DD0-1BFB-F548-B35E-9008B86D192B}"/>
              </a:ext>
            </a:extLst>
          </p:cNvPr>
          <p:cNvCxnSpPr>
            <a:cxnSpLocks/>
            <a:endCxn id="36" idx="1"/>
          </p:cNvCxnSpPr>
          <p:nvPr/>
        </p:nvCxnSpPr>
        <p:spPr>
          <a:xfrm flipH="1" flipV="1">
            <a:off x="4585115" y="4148624"/>
            <a:ext cx="371262" cy="337648"/>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38" name="타원 8">
            <a:extLst>
              <a:ext uri="{FF2B5EF4-FFF2-40B4-BE49-F238E27FC236}">
                <a16:creationId xmlns:a16="http://schemas.microsoft.com/office/drawing/2014/main" id="{DE16AF87-BBFD-F44D-974F-3DD297AD66BB}"/>
              </a:ext>
            </a:extLst>
          </p:cNvPr>
          <p:cNvSpPr/>
          <p:nvPr/>
        </p:nvSpPr>
        <p:spPr>
          <a:xfrm>
            <a:off x="961497" y="4295988"/>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9</a:t>
            </a:r>
            <a:endParaRPr lang="ko-KR" altLang="en-US" sz="1100" b="1" dirty="0">
              <a:solidFill>
                <a:schemeClr val="bg1"/>
              </a:solidFill>
              <a:latin typeface="맑은 고딕" pitchFamily="50" charset="-127"/>
              <a:ea typeface="맑은 고딕" pitchFamily="50" charset="-127"/>
            </a:endParaRPr>
          </a:p>
        </p:txBody>
      </p:sp>
      <p:cxnSp>
        <p:nvCxnSpPr>
          <p:cNvPr id="96" name="Elbow Connector 95">
            <a:extLst>
              <a:ext uri="{FF2B5EF4-FFF2-40B4-BE49-F238E27FC236}">
                <a16:creationId xmlns:a16="http://schemas.microsoft.com/office/drawing/2014/main" id="{E7F09E4F-1BFC-2B48-9EA4-24FBCFD53CC9}"/>
              </a:ext>
            </a:extLst>
          </p:cNvPr>
          <p:cNvCxnSpPr>
            <a:stCxn id="66" idx="2"/>
            <a:endCxn id="36" idx="2"/>
          </p:cNvCxnSpPr>
          <p:nvPr/>
        </p:nvCxnSpPr>
        <p:spPr>
          <a:xfrm rot="16200000" flipH="1">
            <a:off x="3289945" y="3133640"/>
            <a:ext cx="1233761" cy="508173"/>
          </a:xfrm>
          <a:prstGeom prst="bentConnector2">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타원 8">
            <a:extLst>
              <a:ext uri="{FF2B5EF4-FFF2-40B4-BE49-F238E27FC236}">
                <a16:creationId xmlns:a16="http://schemas.microsoft.com/office/drawing/2014/main" id="{72FCA5A1-511D-5746-ACE8-7D9F0E7FB33B}"/>
              </a:ext>
            </a:extLst>
          </p:cNvPr>
          <p:cNvSpPr/>
          <p:nvPr/>
        </p:nvSpPr>
        <p:spPr>
          <a:xfrm>
            <a:off x="3523911" y="3843053"/>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7</a:t>
            </a:r>
            <a:endParaRPr lang="ko-KR" altLang="en-US" sz="1100" b="1" dirty="0">
              <a:solidFill>
                <a:schemeClr val="bg1"/>
              </a:solidFill>
              <a:latin typeface="맑은 고딕" pitchFamily="50" charset="-127"/>
              <a:ea typeface="맑은 고딕" pitchFamily="50" charset="-127"/>
            </a:endParaRPr>
          </a:p>
        </p:txBody>
      </p:sp>
      <p:sp>
        <p:nvSpPr>
          <p:cNvPr id="139" name="TextBox 138">
            <a:extLst>
              <a:ext uri="{FF2B5EF4-FFF2-40B4-BE49-F238E27FC236}">
                <a16:creationId xmlns:a16="http://schemas.microsoft.com/office/drawing/2014/main" id="{8FB74FC2-0983-9246-BE55-0F94ADFF66A1}"/>
              </a:ext>
            </a:extLst>
          </p:cNvPr>
          <p:cNvSpPr txBox="1"/>
          <p:nvPr/>
        </p:nvSpPr>
        <p:spPr>
          <a:xfrm>
            <a:off x="1572563" y="4161298"/>
            <a:ext cx="1843199" cy="246221"/>
          </a:xfrm>
          <a:prstGeom prst="rect">
            <a:avLst/>
          </a:prstGeom>
          <a:noFill/>
        </p:spPr>
        <p:txBody>
          <a:bodyPr wrap="square" rtlCol="0">
            <a:spAutoFit/>
          </a:bodyPr>
          <a:lstStyle/>
          <a:p>
            <a:r>
              <a:rPr lang="en-US" sz="1000" b="1" dirty="0"/>
              <a:t>Creating Backend Services </a:t>
            </a:r>
          </a:p>
        </p:txBody>
      </p:sp>
      <p:cxnSp>
        <p:nvCxnSpPr>
          <p:cNvPr id="154" name="Straight Arrow Connector 153">
            <a:extLst>
              <a:ext uri="{FF2B5EF4-FFF2-40B4-BE49-F238E27FC236}">
                <a16:creationId xmlns:a16="http://schemas.microsoft.com/office/drawing/2014/main" id="{7AE98496-86DF-F848-B766-41B8E7C8376B}"/>
              </a:ext>
            </a:extLst>
          </p:cNvPr>
          <p:cNvCxnSpPr>
            <a:cxnSpLocks/>
            <a:stCxn id="54" idx="1"/>
            <a:endCxn id="51" idx="3"/>
          </p:cNvCxnSpPr>
          <p:nvPr/>
        </p:nvCxnSpPr>
        <p:spPr>
          <a:xfrm flipH="1" flipV="1">
            <a:off x="8390633" y="4936624"/>
            <a:ext cx="281359" cy="6959"/>
          </a:xfrm>
          <a:prstGeom prst="straightConnector1">
            <a:avLst/>
          </a:prstGeom>
          <a:ln w="28575">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7" name="Rectangle 156">
            <a:extLst>
              <a:ext uri="{FF2B5EF4-FFF2-40B4-BE49-F238E27FC236}">
                <a16:creationId xmlns:a16="http://schemas.microsoft.com/office/drawing/2014/main" id="{D79A880A-2075-1447-BCF8-AD9D2355A1C5}"/>
              </a:ext>
            </a:extLst>
          </p:cNvPr>
          <p:cNvSpPr/>
          <p:nvPr/>
        </p:nvSpPr>
        <p:spPr>
          <a:xfrm>
            <a:off x="8207808" y="996651"/>
            <a:ext cx="1162490" cy="3441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t>IaaS </a:t>
            </a:r>
          </a:p>
          <a:p>
            <a:pPr algn="ctr"/>
            <a:r>
              <a:rPr lang="en-US" sz="1100" b="1" dirty="0"/>
              <a:t>Volume  Disks</a:t>
            </a:r>
          </a:p>
        </p:txBody>
      </p:sp>
      <p:sp>
        <p:nvSpPr>
          <p:cNvPr id="158" name="Rectangle 157">
            <a:extLst>
              <a:ext uri="{FF2B5EF4-FFF2-40B4-BE49-F238E27FC236}">
                <a16:creationId xmlns:a16="http://schemas.microsoft.com/office/drawing/2014/main" id="{F476A723-4E10-B242-ABC8-530A01CEA408}"/>
              </a:ext>
            </a:extLst>
          </p:cNvPr>
          <p:cNvSpPr/>
          <p:nvPr/>
        </p:nvSpPr>
        <p:spPr>
          <a:xfrm>
            <a:off x="8202824" y="1707978"/>
            <a:ext cx="1162490" cy="3441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t>IaaS </a:t>
            </a:r>
          </a:p>
          <a:p>
            <a:pPr algn="ctr"/>
            <a:r>
              <a:rPr lang="en-US" sz="1100" b="1" dirty="0"/>
              <a:t>Load Balancer</a:t>
            </a:r>
          </a:p>
        </p:txBody>
      </p:sp>
      <p:cxnSp>
        <p:nvCxnSpPr>
          <p:cNvPr id="164" name="Elbow Connector 163">
            <a:extLst>
              <a:ext uri="{FF2B5EF4-FFF2-40B4-BE49-F238E27FC236}">
                <a16:creationId xmlns:a16="http://schemas.microsoft.com/office/drawing/2014/main" id="{CDC0A72E-4BF2-3848-A85A-FF7BC21D2FE1}"/>
              </a:ext>
            </a:extLst>
          </p:cNvPr>
          <p:cNvCxnSpPr>
            <a:stCxn id="157" idx="3"/>
            <a:endCxn id="51" idx="2"/>
          </p:cNvCxnSpPr>
          <p:nvPr/>
        </p:nvCxnSpPr>
        <p:spPr>
          <a:xfrm flipH="1">
            <a:off x="8193361" y="1168710"/>
            <a:ext cx="1176937" cy="3960466"/>
          </a:xfrm>
          <a:prstGeom prst="bentConnector4">
            <a:avLst>
              <a:gd name="adj1" fmla="val -39691"/>
              <a:gd name="adj2" fmla="val 125447"/>
            </a:avLst>
          </a:prstGeom>
          <a:ln>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7" name="TextBox 166">
            <a:extLst>
              <a:ext uri="{FF2B5EF4-FFF2-40B4-BE49-F238E27FC236}">
                <a16:creationId xmlns:a16="http://schemas.microsoft.com/office/drawing/2014/main" id="{4A349325-65AC-C147-9768-12DD07A2C415}"/>
              </a:ext>
            </a:extLst>
          </p:cNvPr>
          <p:cNvSpPr txBox="1"/>
          <p:nvPr/>
        </p:nvSpPr>
        <p:spPr>
          <a:xfrm>
            <a:off x="8008976" y="6171203"/>
            <a:ext cx="2016535" cy="246221"/>
          </a:xfrm>
          <a:prstGeom prst="rect">
            <a:avLst/>
          </a:prstGeom>
          <a:noFill/>
        </p:spPr>
        <p:txBody>
          <a:bodyPr wrap="square" rtlCol="0">
            <a:spAutoFit/>
          </a:bodyPr>
          <a:lstStyle/>
          <a:p>
            <a:r>
              <a:rPr lang="en-US" sz="1000" b="1" dirty="0"/>
              <a:t>Bind Volumes to Containers</a:t>
            </a:r>
          </a:p>
        </p:txBody>
      </p:sp>
      <p:cxnSp>
        <p:nvCxnSpPr>
          <p:cNvPr id="168" name="Elbow Connector 167">
            <a:extLst>
              <a:ext uri="{FF2B5EF4-FFF2-40B4-BE49-F238E27FC236}">
                <a16:creationId xmlns:a16="http://schemas.microsoft.com/office/drawing/2014/main" id="{36F7ECC6-3365-9243-965A-A98ABB7205D3}"/>
              </a:ext>
            </a:extLst>
          </p:cNvPr>
          <p:cNvCxnSpPr>
            <a:cxnSpLocks/>
            <a:stCxn id="158" idx="3"/>
            <a:endCxn id="54" idx="2"/>
          </p:cNvCxnSpPr>
          <p:nvPr/>
        </p:nvCxnSpPr>
        <p:spPr>
          <a:xfrm flipH="1">
            <a:off x="8869265" y="1880037"/>
            <a:ext cx="496049" cy="3256098"/>
          </a:xfrm>
          <a:prstGeom prst="bentConnector4">
            <a:avLst>
              <a:gd name="adj1" fmla="val -46084"/>
              <a:gd name="adj2" fmla="val 122894"/>
            </a:avLst>
          </a:prstGeom>
          <a:ln>
            <a:solidFill>
              <a:schemeClr val="accent6">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8FE25193-CEE3-934A-A037-012613CE4EFE}"/>
              </a:ext>
            </a:extLst>
          </p:cNvPr>
          <p:cNvSpPr txBox="1"/>
          <p:nvPr/>
        </p:nvSpPr>
        <p:spPr>
          <a:xfrm>
            <a:off x="8412685" y="5902100"/>
            <a:ext cx="2016535" cy="246221"/>
          </a:xfrm>
          <a:prstGeom prst="rect">
            <a:avLst/>
          </a:prstGeom>
          <a:noFill/>
        </p:spPr>
        <p:txBody>
          <a:bodyPr wrap="square" rtlCol="0">
            <a:spAutoFit/>
          </a:bodyPr>
          <a:lstStyle/>
          <a:p>
            <a:r>
              <a:rPr lang="en-US" sz="1000" b="1" dirty="0"/>
              <a:t>Configure LB Service</a:t>
            </a:r>
          </a:p>
        </p:txBody>
      </p:sp>
      <p:sp>
        <p:nvSpPr>
          <p:cNvPr id="71" name="타원 8">
            <a:extLst>
              <a:ext uri="{FF2B5EF4-FFF2-40B4-BE49-F238E27FC236}">
                <a16:creationId xmlns:a16="http://schemas.microsoft.com/office/drawing/2014/main" id="{111F2762-5727-A74F-A397-D13DD1E8A5A4}"/>
              </a:ext>
            </a:extLst>
          </p:cNvPr>
          <p:cNvSpPr/>
          <p:nvPr/>
        </p:nvSpPr>
        <p:spPr>
          <a:xfrm>
            <a:off x="9417496" y="4459241"/>
            <a:ext cx="513927"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11</a:t>
            </a:r>
            <a:endParaRPr lang="ko-KR" altLang="en-US" sz="1100" b="1" dirty="0">
              <a:solidFill>
                <a:schemeClr val="bg1"/>
              </a:solidFill>
              <a:latin typeface="맑은 고딕" pitchFamily="50" charset="-127"/>
              <a:ea typeface="맑은 고딕" pitchFamily="50" charset="-127"/>
            </a:endParaRPr>
          </a:p>
        </p:txBody>
      </p:sp>
      <p:sp>
        <p:nvSpPr>
          <p:cNvPr id="75" name="타원 8">
            <a:extLst>
              <a:ext uri="{FF2B5EF4-FFF2-40B4-BE49-F238E27FC236}">
                <a16:creationId xmlns:a16="http://schemas.microsoft.com/office/drawing/2014/main" id="{07B38A08-1495-A945-BD2E-55BFD2180EBC}"/>
              </a:ext>
            </a:extLst>
          </p:cNvPr>
          <p:cNvSpPr/>
          <p:nvPr/>
        </p:nvSpPr>
        <p:spPr>
          <a:xfrm>
            <a:off x="3974963" y="3229505"/>
            <a:ext cx="209783" cy="209783"/>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5</a:t>
            </a:r>
            <a:endParaRPr lang="ko-KR" altLang="en-US" sz="1100" b="1" dirty="0">
              <a:solidFill>
                <a:schemeClr val="bg1"/>
              </a:solidFill>
              <a:latin typeface="맑은 고딕" pitchFamily="50" charset="-127"/>
              <a:ea typeface="맑은 고딕" pitchFamily="50" charset="-127"/>
            </a:endParaRPr>
          </a:p>
        </p:txBody>
      </p:sp>
      <p:cxnSp>
        <p:nvCxnSpPr>
          <p:cNvPr id="14" name="Elbow Connector 13">
            <a:extLst>
              <a:ext uri="{FF2B5EF4-FFF2-40B4-BE49-F238E27FC236}">
                <a16:creationId xmlns:a16="http://schemas.microsoft.com/office/drawing/2014/main" id="{CC14E404-39B7-6F43-B56A-06F59819593C}"/>
              </a:ext>
            </a:extLst>
          </p:cNvPr>
          <p:cNvCxnSpPr>
            <a:stCxn id="57" idx="0"/>
            <a:endCxn id="157" idx="1"/>
          </p:cNvCxnSpPr>
          <p:nvPr/>
        </p:nvCxnSpPr>
        <p:spPr>
          <a:xfrm flipH="1" flipV="1">
            <a:off x="8207808" y="1168710"/>
            <a:ext cx="296904" cy="3283862"/>
          </a:xfrm>
          <a:prstGeom prst="bentConnector5">
            <a:avLst>
              <a:gd name="adj1" fmla="val -307309"/>
              <a:gd name="adj2" fmla="val 49338"/>
              <a:gd name="adj3" fmla="val 176995"/>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Elbow Connector 82">
            <a:extLst>
              <a:ext uri="{FF2B5EF4-FFF2-40B4-BE49-F238E27FC236}">
                <a16:creationId xmlns:a16="http://schemas.microsoft.com/office/drawing/2014/main" id="{6FB1070E-945F-224E-A8F6-292654074E97}"/>
              </a:ext>
            </a:extLst>
          </p:cNvPr>
          <p:cNvCxnSpPr>
            <a:cxnSpLocks/>
            <a:stCxn id="57" idx="0"/>
            <a:endCxn id="158" idx="1"/>
          </p:cNvCxnSpPr>
          <p:nvPr/>
        </p:nvCxnSpPr>
        <p:spPr>
          <a:xfrm flipH="1" flipV="1">
            <a:off x="8202824" y="1880037"/>
            <a:ext cx="301888" cy="2572535"/>
          </a:xfrm>
          <a:prstGeom prst="bentConnector5">
            <a:avLst>
              <a:gd name="adj1" fmla="val -302235"/>
              <a:gd name="adj2" fmla="val 49154"/>
              <a:gd name="adj3" fmla="val 175723"/>
            </a:avLst>
          </a:prstGeom>
          <a:ln w="12700">
            <a:solidFill>
              <a:srgbClr val="0E6D47"/>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2" name="타원 8">
            <a:extLst>
              <a:ext uri="{FF2B5EF4-FFF2-40B4-BE49-F238E27FC236}">
                <a16:creationId xmlns:a16="http://schemas.microsoft.com/office/drawing/2014/main" id="{BEDE383A-000C-4540-A1EE-73E38D6CBA69}"/>
              </a:ext>
            </a:extLst>
          </p:cNvPr>
          <p:cNvSpPr/>
          <p:nvPr/>
        </p:nvSpPr>
        <p:spPr>
          <a:xfrm>
            <a:off x="8915518" y="4336349"/>
            <a:ext cx="489991" cy="202057"/>
          </a:xfrm>
          <a:prstGeom prst="ellipse">
            <a:avLst/>
          </a:prstGeom>
          <a:solidFill>
            <a:srgbClr val="FF2E6C"/>
          </a:solidFill>
          <a:ln w="6350">
            <a:solidFill>
              <a:srgbClr val="FF2E6C"/>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100" b="1" dirty="0">
                <a:solidFill>
                  <a:schemeClr val="bg1"/>
                </a:solidFill>
                <a:latin typeface="맑은 고딕" pitchFamily="50" charset="-127"/>
                <a:ea typeface="맑은 고딕" pitchFamily="50" charset="-127"/>
              </a:rPr>
              <a:t>10</a:t>
            </a:r>
            <a:endParaRPr lang="ko-KR" altLang="en-US" sz="1100" b="1" dirty="0">
              <a:solidFill>
                <a:schemeClr val="bg1"/>
              </a:solidFill>
              <a:latin typeface="맑은 고딕" pitchFamily="50" charset="-127"/>
              <a:ea typeface="맑은 고딕" pitchFamily="50" charset="-127"/>
            </a:endParaRPr>
          </a:p>
        </p:txBody>
      </p:sp>
      <p:sp>
        <p:nvSpPr>
          <p:cNvPr id="4" name="TextBox 3">
            <a:extLst>
              <a:ext uri="{FF2B5EF4-FFF2-40B4-BE49-F238E27FC236}">
                <a16:creationId xmlns:a16="http://schemas.microsoft.com/office/drawing/2014/main" id="{53C8E414-3807-3249-8F4E-81A5FC3F2EF2}"/>
              </a:ext>
            </a:extLst>
          </p:cNvPr>
          <p:cNvSpPr txBox="1"/>
          <p:nvPr/>
        </p:nvSpPr>
        <p:spPr>
          <a:xfrm>
            <a:off x="10580914" y="507274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1785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a:bodyPr>
          <a:lstStyle/>
          <a:p>
            <a:pPr marL="92075" indent="-92075" fontAlgn="base">
              <a:lnSpc>
                <a:spcPct val="120000"/>
              </a:lnSpc>
              <a:spcBef>
                <a:spcPts val="300"/>
              </a:spcBef>
              <a:spcAft>
                <a:spcPct val="0"/>
              </a:spcAft>
            </a:pPr>
            <a:r>
              <a:rPr kumimoji="1" lang="en-US" altLang="ko-KR" dirty="0"/>
              <a:t>4. HA Kubernetes Architecture</a:t>
            </a:r>
          </a:p>
        </p:txBody>
      </p:sp>
      <p:pic>
        <p:nvPicPr>
          <p:cNvPr id="10" name="Picture 9">
            <a:extLst>
              <a:ext uri="{FF2B5EF4-FFF2-40B4-BE49-F238E27FC236}">
                <a16:creationId xmlns:a16="http://schemas.microsoft.com/office/drawing/2014/main" id="{A96E4E72-546C-A645-9555-DF7AEE15B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24" y="1079386"/>
            <a:ext cx="9837953" cy="4699229"/>
          </a:xfrm>
          <a:prstGeom prst="rect">
            <a:avLst/>
          </a:prstGeom>
        </p:spPr>
      </p:pic>
      <p:sp>
        <p:nvSpPr>
          <p:cNvPr id="11" name="TextBox 10">
            <a:extLst>
              <a:ext uri="{FF2B5EF4-FFF2-40B4-BE49-F238E27FC236}">
                <a16:creationId xmlns:a16="http://schemas.microsoft.com/office/drawing/2014/main" id="{5CE11146-F1FD-FA4F-B10C-97F8AEBBD406}"/>
              </a:ext>
            </a:extLst>
          </p:cNvPr>
          <p:cNvSpPr txBox="1"/>
          <p:nvPr/>
        </p:nvSpPr>
        <p:spPr>
          <a:xfrm>
            <a:off x="2864768" y="1628800"/>
            <a:ext cx="1368152" cy="338554"/>
          </a:xfrm>
          <a:prstGeom prst="rect">
            <a:avLst/>
          </a:prstGeom>
          <a:noFill/>
        </p:spPr>
        <p:txBody>
          <a:bodyPr wrap="square" rtlCol="0">
            <a:spAutoFit/>
          </a:bodyPr>
          <a:lstStyle/>
          <a:p>
            <a:r>
              <a:rPr lang="en-US" sz="1600" b="1" dirty="0"/>
              <a:t>Master A</a:t>
            </a:r>
          </a:p>
        </p:txBody>
      </p:sp>
      <p:sp>
        <p:nvSpPr>
          <p:cNvPr id="26" name="TextBox 25">
            <a:extLst>
              <a:ext uri="{FF2B5EF4-FFF2-40B4-BE49-F238E27FC236}">
                <a16:creationId xmlns:a16="http://schemas.microsoft.com/office/drawing/2014/main" id="{60FE40DA-E856-D648-ABC7-A7806964F714}"/>
              </a:ext>
            </a:extLst>
          </p:cNvPr>
          <p:cNvSpPr txBox="1"/>
          <p:nvPr/>
        </p:nvSpPr>
        <p:spPr>
          <a:xfrm>
            <a:off x="2864768" y="3725614"/>
            <a:ext cx="1368152" cy="338554"/>
          </a:xfrm>
          <a:prstGeom prst="rect">
            <a:avLst/>
          </a:prstGeom>
          <a:noFill/>
        </p:spPr>
        <p:txBody>
          <a:bodyPr wrap="square" rtlCol="0">
            <a:spAutoFit/>
          </a:bodyPr>
          <a:lstStyle/>
          <a:p>
            <a:r>
              <a:rPr lang="en-US" sz="1600" b="1" dirty="0"/>
              <a:t>Master B</a:t>
            </a:r>
          </a:p>
        </p:txBody>
      </p:sp>
      <p:sp>
        <p:nvSpPr>
          <p:cNvPr id="27" name="TextBox 26">
            <a:extLst>
              <a:ext uri="{FF2B5EF4-FFF2-40B4-BE49-F238E27FC236}">
                <a16:creationId xmlns:a16="http://schemas.microsoft.com/office/drawing/2014/main" id="{F1A646A6-0B02-7746-BFAC-D4063C6BB53E}"/>
              </a:ext>
            </a:extLst>
          </p:cNvPr>
          <p:cNvSpPr txBox="1"/>
          <p:nvPr/>
        </p:nvSpPr>
        <p:spPr>
          <a:xfrm>
            <a:off x="5097016" y="2636912"/>
            <a:ext cx="1368152" cy="338554"/>
          </a:xfrm>
          <a:prstGeom prst="rect">
            <a:avLst/>
          </a:prstGeom>
          <a:noFill/>
        </p:spPr>
        <p:txBody>
          <a:bodyPr wrap="square" rtlCol="0">
            <a:spAutoFit/>
          </a:bodyPr>
          <a:lstStyle/>
          <a:p>
            <a:r>
              <a:rPr lang="en-US" sz="1600" b="1" dirty="0"/>
              <a:t>Master C</a:t>
            </a:r>
          </a:p>
        </p:txBody>
      </p:sp>
      <p:sp>
        <p:nvSpPr>
          <p:cNvPr id="28" name="TextBox 27">
            <a:extLst>
              <a:ext uri="{FF2B5EF4-FFF2-40B4-BE49-F238E27FC236}">
                <a16:creationId xmlns:a16="http://schemas.microsoft.com/office/drawing/2014/main" id="{85FCD134-64B5-DE4C-89F2-3E6C5167B7B8}"/>
              </a:ext>
            </a:extLst>
          </p:cNvPr>
          <p:cNvSpPr txBox="1"/>
          <p:nvPr/>
        </p:nvSpPr>
        <p:spPr>
          <a:xfrm>
            <a:off x="7755621" y="2924944"/>
            <a:ext cx="1800199" cy="338554"/>
          </a:xfrm>
          <a:prstGeom prst="rect">
            <a:avLst/>
          </a:prstGeom>
          <a:noFill/>
        </p:spPr>
        <p:txBody>
          <a:bodyPr wrap="square" rtlCol="0">
            <a:spAutoFit/>
          </a:bodyPr>
          <a:lstStyle/>
          <a:p>
            <a:r>
              <a:rPr lang="en-US" sz="1600" b="1" dirty="0"/>
              <a:t>Worker Nodes</a:t>
            </a:r>
          </a:p>
        </p:txBody>
      </p:sp>
    </p:spTree>
    <p:extLst>
      <p:ext uri="{BB962C8B-B14F-4D97-AF65-F5344CB8AC3E}">
        <p14:creationId xmlns:p14="http://schemas.microsoft.com/office/powerpoint/2010/main" val="4146032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16313" y="91697"/>
            <a:ext cx="7645000" cy="693761"/>
          </a:xfrm>
        </p:spPr>
        <p:txBody>
          <a:bodyPr anchor="ctr">
            <a:normAutofit/>
          </a:bodyPr>
          <a:lstStyle/>
          <a:p>
            <a:pPr marL="92075" indent="-92075" fontAlgn="base">
              <a:lnSpc>
                <a:spcPct val="120000"/>
              </a:lnSpc>
              <a:spcBef>
                <a:spcPts val="300"/>
              </a:spcBef>
              <a:spcAft>
                <a:spcPct val="0"/>
              </a:spcAft>
            </a:pPr>
            <a:r>
              <a:rPr kumimoji="1" lang="en-US" altLang="ko-KR" dirty="0"/>
              <a:t>5. KUBO HA Architecture</a:t>
            </a:r>
          </a:p>
        </p:txBody>
      </p:sp>
      <p:pic>
        <p:nvPicPr>
          <p:cNvPr id="4" name="Picture 3">
            <a:extLst>
              <a:ext uri="{FF2B5EF4-FFF2-40B4-BE49-F238E27FC236}">
                <a16:creationId xmlns:a16="http://schemas.microsoft.com/office/drawing/2014/main" id="{40642A9B-4A38-2544-9F97-A70609F60CAB}"/>
              </a:ext>
            </a:extLst>
          </p:cNvPr>
          <p:cNvPicPr>
            <a:picLocks noChangeAspect="1"/>
          </p:cNvPicPr>
          <p:nvPr/>
        </p:nvPicPr>
        <p:blipFill rotWithShape="1">
          <a:blip r:embed="rId3"/>
          <a:srcRect l="1878" t="1050" r="2693" b="3800"/>
          <a:stretch/>
        </p:blipFill>
        <p:spPr>
          <a:xfrm>
            <a:off x="1424608" y="885420"/>
            <a:ext cx="7246406" cy="5612540"/>
          </a:xfrm>
          <a:prstGeom prst="rect">
            <a:avLst/>
          </a:prstGeom>
        </p:spPr>
      </p:pic>
    </p:spTree>
    <p:extLst>
      <p:ext uri="{BB962C8B-B14F-4D97-AF65-F5344CB8AC3E}">
        <p14:creationId xmlns:p14="http://schemas.microsoft.com/office/powerpoint/2010/main" val="2498490085"/>
      </p:ext>
    </p:extLst>
  </p:cSld>
  <p:clrMapOvr>
    <a:masterClrMapping/>
  </p:clrMapOvr>
</p:sld>
</file>

<file path=ppt/theme/theme1.xml><?xml version="1.0" encoding="utf-8"?>
<a:theme xmlns:a="http://schemas.openxmlformats.org/drawingml/2006/main" name="디자인 사용자 지정">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55600</TotalTime>
  <Words>1404</Words>
  <Application>Microsoft Macintosh PowerPoint</Application>
  <PresentationFormat>A4 Paper (210x297 mm)</PresentationFormat>
  <Paragraphs>548</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맑은 고딕</vt:lpstr>
      <vt:lpstr>Arial</vt:lpstr>
      <vt:lpstr>Wingdings</vt:lpstr>
      <vt:lpstr>디자인 사용자 지정</vt:lpstr>
      <vt:lpstr>PowerPoint Presentation</vt:lpstr>
      <vt:lpstr>PowerPoint Presentation</vt:lpstr>
      <vt:lpstr>1. Kubernetes Architecture (1/2)</vt:lpstr>
      <vt:lpstr>1. Kubernetes Architecture (2/2)</vt:lpstr>
      <vt:lpstr>2. Kubo Architecture</vt:lpstr>
      <vt:lpstr>3. Bosh CPI and Kubo CP Relation Architecture (1/2)  - Bosh CPI (Cloud Provider Interface) (1/2)</vt:lpstr>
      <vt:lpstr>3. Bosh CPI and Kubo CP Relation Architecture (2/2) - Kubo CP (Cloud Provider) (2/2)</vt:lpstr>
      <vt:lpstr>4. HA Kubernetes Architecture</vt:lpstr>
      <vt:lpstr>5. KUBO HA Architecture</vt:lpstr>
      <vt:lpstr>6. Kubo Volume Service (1/5)   - Dynamic Provision Architecture (1/5)</vt:lpstr>
      <vt:lpstr>6. Kubo Volume Service (2/5)   - Creating Storage Class &amp; Persistent Volume Claim (2/5)</vt:lpstr>
      <vt:lpstr>6. Kubo Volume Service (3/5)   - Static Provision Architecture (3/5)</vt:lpstr>
      <vt:lpstr>6. Kubo Volume Service (4/5)   - Creating Storage Class &amp; Persistent Volume &amp; Persistent Volume Claim (4/5)</vt:lpstr>
      <vt:lpstr>6. Kubo Volume Service (5/5)   - Creating Storage Class &amp; Persistent Volume &amp; Persistent Volume Claim (5/5)</vt:lpstr>
      <vt:lpstr>7. Kubo Secret Service (1/3)   - Secrets Architecture (1/3)</vt:lpstr>
      <vt:lpstr>7. Kubo Secret Service (2/3)   - Generic Secrets (2/3)</vt:lpstr>
      <vt:lpstr>7. Kubo Secret Service (3/3)   - Private Registry Secrets (3/3)</vt:lpstr>
      <vt:lpstr>8. Kubo Ingress Service (1/2)   - Native Architecture (1/2)</vt:lpstr>
      <vt:lpstr>8. Kubo Ingress Service (2/2)   - Nginx Architecture (2/2)</vt:lpstr>
      <vt:lpstr>8. Kubo ConfigMap Service (1/2)   - ConfigMap Architecture </vt:lpstr>
      <vt:lpstr>8. Kubo ConfigMap Service (2/2)   - Creating Config Maps and binding to app</vt:lpstr>
      <vt:lpstr>9. Kubo Stateful Sets Service (1/2)   - Stateful Sets Architecture </vt:lpstr>
      <vt:lpstr>9. Kubo Stateful Sets Service (1/2)   - Creating Stateful Sets and binding to app</vt:lpstr>
      <vt:lpstr>    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접근방법</dc:title>
  <dc:creator>최도철짱</dc:creator>
  <cp:lastModifiedBy>Microsoft Office User</cp:lastModifiedBy>
  <cp:revision>2967</cp:revision>
  <cp:lastPrinted>2018-07-04T00:35:43Z</cp:lastPrinted>
  <dcterms:created xsi:type="dcterms:W3CDTF">2012-02-24T05:38:30Z</dcterms:created>
  <dcterms:modified xsi:type="dcterms:W3CDTF">2018-09-03T03:31:20Z</dcterms:modified>
</cp:coreProperties>
</file>